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3.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8.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9.xml" ContentType="application/vnd.openxmlformats-officedocument.presentationml.notesSlid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0.xml" ContentType="application/vnd.openxmlformats-officedocument.presentationml.notesSlid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1.xml" ContentType="application/vnd.openxmlformats-officedocument.presentationml.notesSlid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2.xml" ContentType="application/vnd.openxmlformats-officedocument.presentationml.notesSlid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3.xml" ContentType="application/vnd.openxmlformats-officedocument.presentationml.notesSlid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4.xml" ContentType="application/vnd.openxmlformats-officedocument.presentationml.notesSlid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5.xml" ContentType="application/vnd.openxmlformats-officedocument.presentationml.notesSlid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6.xml" ContentType="application/vnd.openxmlformats-officedocument.presentationml.notesSlid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7.xml" ContentType="application/vnd.openxmlformats-officedocument.presentationml.notesSlide+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8.xml" ContentType="application/vnd.openxmlformats-officedocument.presentationml.notesSlide+xml"/>
  <Override PartName="/ppt/charts/chart42.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9.xml" ContentType="application/vnd.openxmlformats-officedocument.presentationml.notesSlide+xml"/>
  <Override PartName="/ppt/charts/chart43.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0.xml" ContentType="application/vnd.openxmlformats-officedocument.presentationml.notesSlide+xml"/>
  <Override PartName="/ppt/charts/chart44.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1.xml" ContentType="application/vnd.openxmlformats-officedocument.presentationml.notesSlide+xml"/>
  <Override PartName="/ppt/charts/chart45.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2.xml" ContentType="application/vnd.openxmlformats-officedocument.presentationml.notesSlide+xml"/>
  <Override PartName="/ppt/charts/chart4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3.xml" ContentType="application/vnd.openxmlformats-officedocument.presentationml.notesSlide+xml"/>
  <Override PartName="/ppt/charts/chart47.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4.xml" ContentType="application/vnd.openxmlformats-officedocument.presentationml.notesSlide+xml"/>
  <Override PartName="/ppt/charts/chart4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5.xml" ContentType="application/vnd.openxmlformats-officedocument.presentationml.notesSlide+xml"/>
  <Override PartName="/ppt/charts/chart49.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6.xml" ContentType="application/vnd.openxmlformats-officedocument.presentationml.notesSlide+xml"/>
  <Override PartName="/ppt/charts/chart5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47.xml" ContentType="application/vnd.openxmlformats-officedocument.presentationml.notesSlide+xml"/>
  <Override PartName="/ppt/charts/chart51.xml" ContentType="application/vnd.openxmlformats-officedocument.drawingml.chart+xml"/>
  <Override PartName="/ppt/charts/style47.xml" ContentType="application/vnd.ms-office.chartstyle+xml"/>
  <Override PartName="/ppt/charts/colors4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302"/>
  </p:notesMasterIdLst>
  <p:sldIdLst>
    <p:sldId id="256" r:id="rId6"/>
    <p:sldId id="585" r:id="rId7"/>
    <p:sldId id="300" r:id="rId8"/>
    <p:sldId id="301" r:id="rId9"/>
    <p:sldId id="304" r:id="rId10"/>
    <p:sldId id="305" r:id="rId11"/>
    <p:sldId id="274" r:id="rId12"/>
    <p:sldId id="287" r:id="rId13"/>
    <p:sldId id="288" r:id="rId14"/>
    <p:sldId id="289" r:id="rId15"/>
    <p:sldId id="290" r:id="rId16"/>
    <p:sldId id="291" r:id="rId17"/>
    <p:sldId id="292" r:id="rId18"/>
    <p:sldId id="294" r:id="rId19"/>
    <p:sldId id="29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 id="356" r:id="rId71"/>
    <p:sldId id="357" r:id="rId72"/>
    <p:sldId id="358" r:id="rId73"/>
    <p:sldId id="359" r:id="rId74"/>
    <p:sldId id="360" r:id="rId75"/>
    <p:sldId id="361" r:id="rId76"/>
    <p:sldId id="362" r:id="rId77"/>
    <p:sldId id="363" r:id="rId78"/>
    <p:sldId id="364" r:id="rId79"/>
    <p:sldId id="365" r:id="rId80"/>
    <p:sldId id="366" r:id="rId81"/>
    <p:sldId id="367" r:id="rId82"/>
    <p:sldId id="368" r:id="rId83"/>
    <p:sldId id="369" r:id="rId84"/>
    <p:sldId id="370" r:id="rId85"/>
    <p:sldId id="371" r:id="rId86"/>
    <p:sldId id="372" r:id="rId87"/>
    <p:sldId id="373" r:id="rId88"/>
    <p:sldId id="374" r:id="rId89"/>
    <p:sldId id="375" r:id="rId90"/>
    <p:sldId id="376" r:id="rId91"/>
    <p:sldId id="377" r:id="rId92"/>
    <p:sldId id="378" r:id="rId93"/>
    <p:sldId id="379" r:id="rId94"/>
    <p:sldId id="380" r:id="rId95"/>
    <p:sldId id="381" r:id="rId96"/>
    <p:sldId id="382" r:id="rId97"/>
    <p:sldId id="383" r:id="rId98"/>
    <p:sldId id="384" r:id="rId99"/>
    <p:sldId id="385" r:id="rId100"/>
    <p:sldId id="386" r:id="rId101"/>
    <p:sldId id="387" r:id="rId102"/>
    <p:sldId id="388" r:id="rId103"/>
    <p:sldId id="389" r:id="rId104"/>
    <p:sldId id="390" r:id="rId105"/>
    <p:sldId id="391" r:id="rId106"/>
    <p:sldId id="392" r:id="rId107"/>
    <p:sldId id="393" r:id="rId108"/>
    <p:sldId id="394" r:id="rId109"/>
    <p:sldId id="395" r:id="rId110"/>
    <p:sldId id="396" r:id="rId111"/>
    <p:sldId id="397" r:id="rId112"/>
    <p:sldId id="398" r:id="rId113"/>
    <p:sldId id="399" r:id="rId114"/>
    <p:sldId id="400" r:id="rId115"/>
    <p:sldId id="401" r:id="rId116"/>
    <p:sldId id="402" r:id="rId117"/>
    <p:sldId id="403" r:id="rId118"/>
    <p:sldId id="404" r:id="rId119"/>
    <p:sldId id="405" r:id="rId120"/>
    <p:sldId id="406" r:id="rId121"/>
    <p:sldId id="407" r:id="rId122"/>
    <p:sldId id="408" r:id="rId123"/>
    <p:sldId id="409" r:id="rId124"/>
    <p:sldId id="296" r:id="rId125"/>
    <p:sldId id="297" r:id="rId126"/>
    <p:sldId id="298" r:id="rId127"/>
    <p:sldId id="299" r:id="rId128"/>
    <p:sldId id="410" r:id="rId129"/>
    <p:sldId id="411" r:id="rId130"/>
    <p:sldId id="412" r:id="rId131"/>
    <p:sldId id="413" r:id="rId132"/>
    <p:sldId id="414" r:id="rId133"/>
    <p:sldId id="415" r:id="rId134"/>
    <p:sldId id="416" r:id="rId135"/>
    <p:sldId id="417" r:id="rId136"/>
    <p:sldId id="418" r:id="rId137"/>
    <p:sldId id="419" r:id="rId138"/>
    <p:sldId id="420" r:id="rId139"/>
    <p:sldId id="421" r:id="rId140"/>
    <p:sldId id="422" r:id="rId141"/>
    <p:sldId id="423" r:id="rId142"/>
    <p:sldId id="424" r:id="rId143"/>
    <p:sldId id="425" r:id="rId144"/>
    <p:sldId id="426" r:id="rId145"/>
    <p:sldId id="427" r:id="rId146"/>
    <p:sldId id="428" r:id="rId147"/>
    <p:sldId id="429" r:id="rId148"/>
    <p:sldId id="430" r:id="rId149"/>
    <p:sldId id="431" r:id="rId150"/>
    <p:sldId id="432" r:id="rId151"/>
    <p:sldId id="433" r:id="rId152"/>
    <p:sldId id="434" r:id="rId153"/>
    <p:sldId id="435" r:id="rId154"/>
    <p:sldId id="436" r:id="rId155"/>
    <p:sldId id="437" r:id="rId156"/>
    <p:sldId id="438" r:id="rId157"/>
    <p:sldId id="439" r:id="rId158"/>
    <p:sldId id="440" r:id="rId159"/>
    <p:sldId id="441" r:id="rId160"/>
    <p:sldId id="442" r:id="rId161"/>
    <p:sldId id="443" r:id="rId162"/>
    <p:sldId id="444" r:id="rId163"/>
    <p:sldId id="445" r:id="rId164"/>
    <p:sldId id="446" r:id="rId165"/>
    <p:sldId id="447" r:id="rId166"/>
    <p:sldId id="448" r:id="rId167"/>
    <p:sldId id="449" r:id="rId168"/>
    <p:sldId id="450" r:id="rId169"/>
    <p:sldId id="451" r:id="rId170"/>
    <p:sldId id="452" r:id="rId171"/>
    <p:sldId id="453" r:id="rId172"/>
    <p:sldId id="454" r:id="rId173"/>
    <p:sldId id="455" r:id="rId174"/>
    <p:sldId id="456" r:id="rId175"/>
    <p:sldId id="457" r:id="rId176"/>
    <p:sldId id="458" r:id="rId177"/>
    <p:sldId id="459" r:id="rId178"/>
    <p:sldId id="460" r:id="rId179"/>
    <p:sldId id="461" r:id="rId180"/>
    <p:sldId id="462" r:id="rId181"/>
    <p:sldId id="463" r:id="rId182"/>
    <p:sldId id="464" r:id="rId183"/>
    <p:sldId id="465" r:id="rId184"/>
    <p:sldId id="466" r:id="rId185"/>
    <p:sldId id="467" r:id="rId186"/>
    <p:sldId id="468" r:id="rId187"/>
    <p:sldId id="469" r:id="rId188"/>
    <p:sldId id="470" r:id="rId189"/>
    <p:sldId id="471" r:id="rId190"/>
    <p:sldId id="472" r:id="rId191"/>
    <p:sldId id="473" r:id="rId192"/>
    <p:sldId id="474" r:id="rId193"/>
    <p:sldId id="475" r:id="rId194"/>
    <p:sldId id="476" r:id="rId195"/>
    <p:sldId id="477" r:id="rId196"/>
    <p:sldId id="478" r:id="rId197"/>
    <p:sldId id="479" r:id="rId198"/>
    <p:sldId id="480" r:id="rId199"/>
    <p:sldId id="481" r:id="rId200"/>
    <p:sldId id="482" r:id="rId201"/>
    <p:sldId id="483" r:id="rId202"/>
    <p:sldId id="484" r:id="rId203"/>
    <p:sldId id="485" r:id="rId204"/>
    <p:sldId id="486" r:id="rId205"/>
    <p:sldId id="487" r:id="rId206"/>
    <p:sldId id="488" r:id="rId207"/>
    <p:sldId id="489" r:id="rId208"/>
    <p:sldId id="490" r:id="rId209"/>
    <p:sldId id="491" r:id="rId210"/>
    <p:sldId id="492" r:id="rId211"/>
    <p:sldId id="493" r:id="rId212"/>
    <p:sldId id="494" r:id="rId213"/>
    <p:sldId id="495" r:id="rId214"/>
    <p:sldId id="496" r:id="rId215"/>
    <p:sldId id="497" r:id="rId216"/>
    <p:sldId id="498" r:id="rId217"/>
    <p:sldId id="499" r:id="rId218"/>
    <p:sldId id="500" r:id="rId219"/>
    <p:sldId id="501" r:id="rId220"/>
    <p:sldId id="502" r:id="rId221"/>
    <p:sldId id="503" r:id="rId222"/>
    <p:sldId id="504" r:id="rId223"/>
    <p:sldId id="505" r:id="rId224"/>
    <p:sldId id="506" r:id="rId225"/>
    <p:sldId id="507" r:id="rId226"/>
    <p:sldId id="508" r:id="rId227"/>
    <p:sldId id="509" r:id="rId228"/>
    <p:sldId id="510" r:id="rId229"/>
    <p:sldId id="511" r:id="rId230"/>
    <p:sldId id="512" r:id="rId231"/>
    <p:sldId id="513" r:id="rId232"/>
    <p:sldId id="514" r:id="rId233"/>
    <p:sldId id="515" r:id="rId234"/>
    <p:sldId id="516" r:id="rId235"/>
    <p:sldId id="517" r:id="rId236"/>
    <p:sldId id="518" r:id="rId237"/>
    <p:sldId id="519" r:id="rId238"/>
    <p:sldId id="520" r:id="rId239"/>
    <p:sldId id="521" r:id="rId240"/>
    <p:sldId id="522" r:id="rId241"/>
    <p:sldId id="586" r:id="rId242"/>
    <p:sldId id="587" r:id="rId243"/>
    <p:sldId id="588" r:id="rId244"/>
    <p:sldId id="589" r:id="rId245"/>
    <p:sldId id="590" r:id="rId246"/>
    <p:sldId id="523" r:id="rId247"/>
    <p:sldId id="270" r:id="rId248"/>
    <p:sldId id="272" r:id="rId249"/>
    <p:sldId id="524" r:id="rId250"/>
    <p:sldId id="525" r:id="rId251"/>
    <p:sldId id="526" r:id="rId252"/>
    <p:sldId id="527" r:id="rId253"/>
    <p:sldId id="528" r:id="rId254"/>
    <p:sldId id="532" r:id="rId255"/>
    <p:sldId id="533" r:id="rId256"/>
    <p:sldId id="534" r:id="rId257"/>
    <p:sldId id="535" r:id="rId258"/>
    <p:sldId id="536" r:id="rId259"/>
    <p:sldId id="537" r:id="rId260"/>
    <p:sldId id="538" r:id="rId261"/>
    <p:sldId id="539" r:id="rId262"/>
    <p:sldId id="543" r:id="rId263"/>
    <p:sldId id="544" r:id="rId264"/>
    <p:sldId id="545" r:id="rId265"/>
    <p:sldId id="546" r:id="rId266"/>
    <p:sldId id="547" r:id="rId267"/>
    <p:sldId id="548" r:id="rId268"/>
    <p:sldId id="549" r:id="rId269"/>
    <p:sldId id="550" r:id="rId270"/>
    <p:sldId id="551" r:id="rId271"/>
    <p:sldId id="552" r:id="rId272"/>
    <p:sldId id="553" r:id="rId273"/>
    <p:sldId id="554" r:id="rId274"/>
    <p:sldId id="555" r:id="rId275"/>
    <p:sldId id="302" r:id="rId276"/>
    <p:sldId id="556" r:id="rId277"/>
    <p:sldId id="303" r:id="rId278"/>
    <p:sldId id="557" r:id="rId279"/>
    <p:sldId id="558" r:id="rId280"/>
    <p:sldId id="559" r:id="rId281"/>
    <p:sldId id="560" r:id="rId282"/>
    <p:sldId id="561" r:id="rId283"/>
    <p:sldId id="562" r:id="rId284"/>
    <p:sldId id="563" r:id="rId285"/>
    <p:sldId id="564" r:id="rId286"/>
    <p:sldId id="565" r:id="rId287"/>
    <p:sldId id="566" r:id="rId288"/>
    <p:sldId id="567" r:id="rId289"/>
    <p:sldId id="568" r:id="rId290"/>
    <p:sldId id="569" r:id="rId291"/>
    <p:sldId id="570" r:id="rId292"/>
    <p:sldId id="571" r:id="rId293"/>
    <p:sldId id="572" r:id="rId294"/>
    <p:sldId id="573" r:id="rId295"/>
    <p:sldId id="574" r:id="rId296"/>
    <p:sldId id="575" r:id="rId297"/>
    <p:sldId id="576" r:id="rId298"/>
    <p:sldId id="275" r:id="rId299"/>
    <p:sldId id="271" r:id="rId300"/>
    <p:sldId id="263" r:id="rId301"/>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Standardavsnitt" id="{7B9083D1-74AA-8E48-9388-4644B2456150}">
          <p14:sldIdLst>
            <p14:sldId id="585"/>
          </p14:sldIdLst>
        </p14:section>
        <p14:section name="Bakgrund och genomförande" id="{35EF752E-4FD3-F046-89F9-FAAD6614151C}">
          <p14:sldIdLst>
            <p14:sldId id="300"/>
            <p14:sldId id="301"/>
            <p14:sldId id="304"/>
            <p14:sldId id="305"/>
          </p14:sldIdLst>
        </p14:section>
        <p14:section name="Resultat Vuxenenkäten" id="{E2D3160F-3A2E-4545-87EC-BBFA7E8AF781}">
          <p14:sldIdLst>
            <p14:sldId id="274"/>
            <p14:sldId id="287"/>
            <p14:sldId id="288"/>
            <p14:sldId id="289"/>
            <p14:sldId id="290"/>
            <p14:sldId id="291"/>
            <p14:sldId id="292"/>
            <p14:sldId id="294"/>
            <p14:sldId id="29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296"/>
            <p14:sldId id="297"/>
            <p14:sldId id="298"/>
            <p14:sldId id="29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Lst>
        </p14:section>
        <p14:section name="Standardavsnitt" id="{2AC0A160-ED95-AC4E-8BEE-297366EED6F8}">
          <p14:sldIdLst>
            <p14:sldId id="586"/>
          </p14:sldIdLst>
        </p14:section>
        <p14:section name="Bakgrund och genomförande" id="{32F9D5E3-64F2-3346-AB26-481B0C640530}">
          <p14:sldIdLst>
            <p14:sldId id="587"/>
            <p14:sldId id="588"/>
          </p14:sldIdLst>
        </p14:section>
        <p14:section name="Resultat barnenkäten" id="{2CC82628-85D3-6440-8907-EAC79B955910}">
          <p14:sldIdLst>
            <p14:sldId id="589"/>
            <p14:sldId id="590"/>
          </p14:sldIdLst>
        </p14:section>
        <p14:section name="Standardavsnitt" id="{BA339725-D5C2-9E4D-A4E9-02C5C465923E}">
          <p14:sldIdLst>
            <p14:sldId id="523"/>
          </p14:sldIdLst>
        </p14:section>
        <p14:section name="Bakgrund och genomförande" id="{D8E79809-848F-AC46-A7A4-82CBF80D921F}">
          <p14:sldIdLst>
            <p14:sldId id="270"/>
            <p14:sldId id="272"/>
            <p14:sldId id="524"/>
            <p14:sldId id="525"/>
          </p14:sldIdLst>
        </p14:section>
        <p14:section name="Resultat samverkansenkät - styrgrupp" id="{6C91ACAF-F335-424B-9B95-D1CE7D1608FC}">
          <p14:sldIdLst>
            <p14:sldId id="526"/>
            <p14:sldId id="527"/>
            <p14:sldId id="528"/>
          </p14:sldIdLst>
        </p14:section>
        <p14:section name="Standardavsnitt" id="{70170526-6039-EB4D-91B0-9715A27284F3}">
          <p14:sldIdLst>
            <p14:sldId id="532"/>
          </p14:sldIdLst>
        </p14:section>
        <p14:section name="Bakgrund och genomförande" id="{D7979779-3C08-0046-A7B6-6B07409AAEF4}">
          <p14:sldIdLst>
            <p14:sldId id="533"/>
            <p14:sldId id="534"/>
            <p14:sldId id="535"/>
            <p14:sldId id="536"/>
          </p14:sldIdLst>
        </p14:section>
        <p14:section name="Resultat samverkansenkät - medarbetare" id="{4B49ECE4-7460-AF4E-B4AE-E4BE6076BB5B}">
          <p14:sldIdLst>
            <p14:sldId id="537"/>
            <p14:sldId id="538"/>
            <p14:sldId id="539"/>
          </p14:sldIdLst>
        </p14:section>
        <p14:section name="Standardavsnitt" id="{E219C92A-1D59-0744-A9CF-4F36D3416114}">
          <p14:sldIdLst>
            <p14:sldId id="543"/>
          </p14:sldIdLst>
        </p14:section>
        <p14:section name="Bakgrund och genomförande" id="{28F8140B-C2B8-5D42-AA72-0C9A7F498B4A}">
          <p14:sldIdLst>
            <p14:sldId id="544"/>
            <p14:sldId id="545"/>
            <p14:sldId id="546"/>
            <p14:sldId id="547"/>
          </p14:sldIdLst>
        </p14:section>
        <p14:section name="Resultat kvalitetsuppföljning" id="{B7847D57-2D6C-1843-8C96-D0C5AA94F940}">
          <p14:sldIdLst>
            <p14:sldId id="548"/>
            <p14:sldId id="549"/>
            <p14:sldId id="550"/>
            <p14:sldId id="551"/>
            <p14:sldId id="552"/>
            <p14:sldId id="553"/>
            <p14:sldId id="554"/>
            <p14:sldId id="555"/>
            <p14:sldId id="302"/>
            <p14:sldId id="556"/>
            <p14:sldId id="303"/>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Lst>
        </p14:section>
        <p14:section name="avslut" id="{83D066F8-97A2-F24D-BA72-3F493910BE4D}">
          <p14:sldIdLst>
            <p14:sldId id="275"/>
            <p14:sldId id="27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FF717-C895-1947-B8D5-3C3CF0FA9A50}" v="12" dt="2026-03-12T14:56:15.96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316" y="48"/>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99" Type="http://schemas.openxmlformats.org/officeDocument/2006/relationships/slide" Target="slides/slide294.xml"/><Relationship Id="rId303" Type="http://schemas.openxmlformats.org/officeDocument/2006/relationships/presProps" Target="presProps.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268" Type="http://schemas.openxmlformats.org/officeDocument/2006/relationships/slide" Target="slides/slide263.xml"/><Relationship Id="rId289" Type="http://schemas.openxmlformats.org/officeDocument/2006/relationships/slide" Target="slides/slide284.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79" Type="http://schemas.openxmlformats.org/officeDocument/2006/relationships/slide" Target="slides/slide274.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290" Type="http://schemas.openxmlformats.org/officeDocument/2006/relationships/slide" Target="slides/slide285.xml"/><Relationship Id="rId304" Type="http://schemas.openxmlformats.org/officeDocument/2006/relationships/viewProps" Target="viewProps.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269" Type="http://schemas.openxmlformats.org/officeDocument/2006/relationships/slide" Target="slides/slide264.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280" Type="http://schemas.openxmlformats.org/officeDocument/2006/relationships/slide" Target="slides/slide275.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291" Type="http://schemas.openxmlformats.org/officeDocument/2006/relationships/slide" Target="slides/slide286.xml"/><Relationship Id="rId305" Type="http://schemas.openxmlformats.org/officeDocument/2006/relationships/theme" Target="theme/theme1.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281" Type="http://schemas.openxmlformats.org/officeDocument/2006/relationships/slide" Target="slides/slide276.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71" Type="http://schemas.openxmlformats.org/officeDocument/2006/relationships/slide" Target="slides/slide266.xml"/><Relationship Id="rId292" Type="http://schemas.openxmlformats.org/officeDocument/2006/relationships/slide" Target="slides/slide287.xml"/><Relationship Id="rId306" Type="http://schemas.openxmlformats.org/officeDocument/2006/relationships/tableStyles" Target="tableStyles.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301" Type="http://schemas.openxmlformats.org/officeDocument/2006/relationships/slide" Target="slides/slide296.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261" Type="http://schemas.openxmlformats.org/officeDocument/2006/relationships/slide" Target="slides/slide256.xml"/><Relationship Id="rId266" Type="http://schemas.openxmlformats.org/officeDocument/2006/relationships/slide" Target="slides/slide261.xml"/><Relationship Id="rId287" Type="http://schemas.openxmlformats.org/officeDocument/2006/relationships/slide" Target="slides/slide282.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282" Type="http://schemas.openxmlformats.org/officeDocument/2006/relationships/slide" Target="slides/slide277.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customXml" Target="../customXml/item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slide" Target="slides/slide251.xml"/><Relationship Id="rId277" Type="http://schemas.openxmlformats.org/officeDocument/2006/relationships/slide" Target="slides/slide272.xml"/><Relationship Id="rId298" Type="http://schemas.openxmlformats.org/officeDocument/2006/relationships/slide" Target="slides/slide29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72" Type="http://schemas.openxmlformats.org/officeDocument/2006/relationships/slide" Target="slides/slide267.xml"/><Relationship Id="rId293" Type="http://schemas.openxmlformats.org/officeDocument/2006/relationships/slide" Target="slides/slide288.xml"/><Relationship Id="rId302" Type="http://schemas.openxmlformats.org/officeDocument/2006/relationships/notesMaster" Target="notesMasters/notesMaster1.xml"/><Relationship Id="rId30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267" Type="http://schemas.openxmlformats.org/officeDocument/2006/relationships/slide" Target="slides/slide262.xml"/><Relationship Id="rId288" Type="http://schemas.openxmlformats.org/officeDocument/2006/relationships/slide" Target="slides/slide283.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262" Type="http://schemas.openxmlformats.org/officeDocument/2006/relationships/slide" Target="slides/slide257.xml"/><Relationship Id="rId283" Type="http://schemas.openxmlformats.org/officeDocument/2006/relationships/slide" Target="slides/slide278.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slide" Target="slides/slide273.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294" Type="http://schemas.openxmlformats.org/officeDocument/2006/relationships/slide" Target="slides/slide289.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slide" Target="slides/slide279.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95" Type="http://schemas.openxmlformats.org/officeDocument/2006/relationships/slide" Target="slides/slide290.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slide" Target="slides/slide280.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296" Type="http://schemas.openxmlformats.org/officeDocument/2006/relationships/slide" Target="slides/slide291.xml"/><Relationship Id="rId300" Type="http://schemas.openxmlformats.org/officeDocument/2006/relationships/slide" Target="slides/slide295.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286" Type="http://schemas.openxmlformats.org/officeDocument/2006/relationships/slide" Target="slides/slide281.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customXml" Target="../customXml/item2.xml"/><Relationship Id="rId29" Type="http://schemas.openxmlformats.org/officeDocument/2006/relationships/slide" Target="slides/slide24.xml"/><Relationship Id="rId255" Type="http://schemas.openxmlformats.org/officeDocument/2006/relationships/slide" Target="slides/slide250.xml"/><Relationship Id="rId276" Type="http://schemas.openxmlformats.org/officeDocument/2006/relationships/slide" Target="slides/slide271.xml"/><Relationship Id="rId297" Type="http://schemas.openxmlformats.org/officeDocument/2006/relationships/slide" Target="slides/slide29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kalkylblad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kalkylblad10.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kalkylblad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kalkylblad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kalkylblad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kalkylblad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kalkylblad15.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kalkylblad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kalkylblad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kalkylblad18.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kalkylblad19.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kalkylblad20.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kalkylblad21.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kalkylblad22.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kalkylblad23.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kalkylblad24.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kalkylblad25.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kalkylblad26.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kalkylblad27.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kalkylblad28.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kalkylblad29.xlsx"/><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kalkylblad30.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kalkylblad31.xlsx"/><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kalkylblad32.xlsx"/><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kalkylblad33.xlsx"/><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kalkylblad34.xlsx"/><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kalkylblad35.xlsx"/><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kalkylblad36.xlsx"/><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kalkylblad37.xlsx"/><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kalkylblad38.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kalkylblad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kalkylblad39.xlsx"/><Relationship Id="rId2" Type="http://schemas.microsoft.com/office/2011/relationships/chartColorStyle" Target="colors36.xml"/><Relationship Id="rId1" Type="http://schemas.microsoft.com/office/2011/relationships/chartStyle" Target="style3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kalkylblad40.xlsx"/><Relationship Id="rId2" Type="http://schemas.microsoft.com/office/2011/relationships/chartColorStyle" Target="colors37.xml"/><Relationship Id="rId1" Type="http://schemas.microsoft.com/office/2011/relationships/chartStyle" Target="style3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kalkylblad41.xlsx"/><Relationship Id="rId2" Type="http://schemas.microsoft.com/office/2011/relationships/chartColorStyle" Target="colors38.xml"/><Relationship Id="rId1" Type="http://schemas.microsoft.com/office/2011/relationships/chartStyle" Target="style3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kalkylblad42.xlsx"/><Relationship Id="rId2" Type="http://schemas.microsoft.com/office/2011/relationships/chartColorStyle" Target="colors39.xml"/><Relationship Id="rId1" Type="http://schemas.microsoft.com/office/2011/relationships/chartStyle" Target="style3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kalkylblad43.xlsx"/><Relationship Id="rId2" Type="http://schemas.microsoft.com/office/2011/relationships/chartColorStyle" Target="colors40.xml"/><Relationship Id="rId1" Type="http://schemas.microsoft.com/office/2011/relationships/chartStyle" Target="style4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kalkylblad44.xlsx"/><Relationship Id="rId2" Type="http://schemas.microsoft.com/office/2011/relationships/chartColorStyle" Target="colors41.xml"/><Relationship Id="rId1" Type="http://schemas.microsoft.com/office/2011/relationships/chartStyle" Target="style4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kalkylblad45.xlsx"/><Relationship Id="rId2" Type="http://schemas.microsoft.com/office/2011/relationships/chartColorStyle" Target="colors42.xml"/><Relationship Id="rId1" Type="http://schemas.microsoft.com/office/2011/relationships/chartStyle" Target="style42.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kalkylblad46.xlsx"/><Relationship Id="rId2" Type="http://schemas.microsoft.com/office/2011/relationships/chartColorStyle" Target="colors43.xml"/><Relationship Id="rId1" Type="http://schemas.microsoft.com/office/2011/relationships/chartStyle" Target="style43.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kalkylblad47.xlsx"/><Relationship Id="rId2" Type="http://schemas.microsoft.com/office/2011/relationships/chartColorStyle" Target="colors44.xml"/><Relationship Id="rId1" Type="http://schemas.microsoft.com/office/2011/relationships/chartStyle" Target="style44.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kalkylblad48.xlsx"/><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kalkylblad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kalkylblad49.xlsx"/><Relationship Id="rId2" Type="http://schemas.microsoft.com/office/2011/relationships/chartColorStyle" Target="colors46.xml"/><Relationship Id="rId1" Type="http://schemas.microsoft.com/office/2011/relationships/chartStyle" Target="style46.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kalkylblad50.xlsx"/><Relationship Id="rId2" Type="http://schemas.microsoft.com/office/2011/relationships/chartColorStyle" Target="colors47.xml"/><Relationship Id="rId1" Type="http://schemas.microsoft.com/office/2011/relationships/chartStyle" Target="style4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kalkylblad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kalkylblad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kalkylblad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kalkylblad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0.80965052332801135</c:v>
                </c:pt>
                <c:pt idx="1">
                  <c:v>0.18183430902962569</c:v>
                </c:pt>
                <c:pt idx="2">
                  <c:v>2.1287919105907002E-3</c:v>
                </c:pt>
                <c:pt idx="3">
                  <c:v>6.3863757317721998E-3</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12-8143-8491-33BC21B88FA0}"/>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0.39554263565891468</c:v>
                </c:pt>
                <c:pt idx="1">
                  <c:v>0.3344961240310077</c:v>
                </c:pt>
                <c:pt idx="2">
                  <c:v>0.26996124031007751</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0.9551593733117234</c:v>
                </c:pt>
                <c:pt idx="1">
                  <c:v>0.92636072572038419</c:v>
                </c:pt>
                <c:pt idx="2">
                  <c:v>0.95153725898905683</c:v>
                </c:pt>
              </c:numCache>
            </c:numRef>
          </c:val>
          <c:extLst>
            <c:ext xmlns:c16="http://schemas.microsoft.com/office/drawing/2014/chart" uri="{C3380CC4-5D6E-409C-BE32-E72D297353CC}">
              <c16:uniqueId val="{00000000-403D-2644-AD15-9B90A5F575D7}"/>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4.4840626688276597E-2</c:v>
                </c:pt>
                <c:pt idx="1">
                  <c:v>7.3639274279615793E-2</c:v>
                </c:pt>
                <c:pt idx="2">
                  <c:v>4.8462741010943201E-2</c:v>
                </c:pt>
              </c:numCache>
            </c:numRef>
          </c:val>
          <c:extLst>
            <c:ext xmlns:c16="http://schemas.microsoft.com/office/drawing/2014/chart" uri="{C3380CC4-5D6E-409C-BE32-E72D297353CC}">
              <c16:uniqueId val="{00000001-403D-2644-AD15-9B90A5F575D7}"/>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0.27802516940948691</c:v>
                </c:pt>
                <c:pt idx="1">
                  <c:v>0.40425943852855761</c:v>
                </c:pt>
                <c:pt idx="2">
                  <c:v>0.31771539206195548</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Nej, aldrig</c:v>
                </c:pt>
              </c:strCache>
            </c:strRef>
          </c:tx>
          <c:spPr>
            <a:solidFill>
              <a:srgbClr val="EA5901"/>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Känns det bra att vara här?</c:v>
                </c:pt>
                <c:pt idx="1">
                  <c:v>Tycker du att vuxna lyssnar på dig när du är här?</c:v>
                </c:pt>
                <c:pt idx="2">
                  <c:v>Får du vara med och bestämma när du är här?</c:v>
                </c:pt>
              </c:strCache>
            </c:strRef>
          </c:cat>
          <c:val>
            <c:numRef>
              <c:f>Sheet1!$B$2:$B$4</c:f>
              <c:numCache>
                <c:formatCode>General</c:formatCode>
                <c:ptCount val="3"/>
                <c:pt idx="0">
                  <c:v>2.0506634499396801E-2</c:v>
                </c:pt>
                <c:pt idx="1">
                  <c:v>3.4063260340632603E-2</c:v>
                </c:pt>
                <c:pt idx="2">
                  <c:v>6.5110565110565094E-2</c:v>
                </c:pt>
              </c:numCache>
            </c:numRef>
          </c:val>
          <c:extLst>
            <c:ext xmlns:c16="http://schemas.microsoft.com/office/drawing/2014/chart" uri="{C3380CC4-5D6E-409C-BE32-E72D297353CC}">
              <c16:uniqueId val="{00000000-403D-2644-AD15-9B90A5F575D7}"/>
            </c:ext>
          </c:extLst>
        </c:ser>
        <c:ser>
          <c:idx val="1"/>
          <c:order val="1"/>
          <c:tx>
            <c:strRef>
              <c:f>Sheet1!$C$1</c:f>
              <c:strCache>
                <c:ptCount val="1"/>
                <c:pt idx="0">
                  <c:v>Ibland</c:v>
                </c:pt>
              </c:strCache>
            </c:strRef>
          </c:tx>
          <c:spPr>
            <a:solidFill>
              <a:srgbClr val="F7E284"/>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Känns det bra att vara här?</c:v>
                </c:pt>
                <c:pt idx="1">
                  <c:v>Tycker du att vuxna lyssnar på dig när du är här?</c:v>
                </c:pt>
                <c:pt idx="2">
                  <c:v>Får du vara med och bestämma när du är här?</c:v>
                </c:pt>
              </c:strCache>
            </c:strRef>
          </c:cat>
          <c:val>
            <c:numRef>
              <c:f>Sheet1!$C$2:$C$4</c:f>
              <c:numCache>
                <c:formatCode>General</c:formatCode>
                <c:ptCount val="3"/>
                <c:pt idx="0">
                  <c:v>6.99638118214716E-2</c:v>
                </c:pt>
                <c:pt idx="1">
                  <c:v>0.121654501216545</c:v>
                </c:pt>
                <c:pt idx="2">
                  <c:v>0.19778869778869779</c:v>
                </c:pt>
              </c:numCache>
            </c:numRef>
          </c:val>
          <c:extLst>
            <c:ext xmlns:c16="http://schemas.microsoft.com/office/drawing/2014/chart" uri="{C3380CC4-5D6E-409C-BE32-E72D297353CC}">
              <c16:uniqueId val="{00000001-403D-2644-AD15-9B90A5F575D7}"/>
            </c:ext>
          </c:extLst>
        </c:ser>
        <c:ser>
          <c:idx val="2"/>
          <c:order val="2"/>
          <c:tx>
            <c:strRef>
              <c:f>Sheet1!$D$1</c:f>
              <c:strCache>
                <c:ptCount val="1"/>
                <c:pt idx="0">
                  <c:v>Ja, alltid</c:v>
                </c:pt>
              </c:strCache>
            </c:strRef>
          </c:tx>
          <c:spPr>
            <a:solidFill>
              <a:srgbClr val="65B44B"/>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Känns det bra att vara här?</c:v>
                </c:pt>
                <c:pt idx="1">
                  <c:v>Tycker du att vuxna lyssnar på dig när du är här?</c:v>
                </c:pt>
                <c:pt idx="2">
                  <c:v>Får du vara med och bestämma när du är här?</c:v>
                </c:pt>
              </c:strCache>
            </c:strRef>
          </c:cat>
          <c:val>
            <c:numRef>
              <c:f>Sheet1!$D$2:$D$4</c:f>
              <c:numCache>
                <c:formatCode>General</c:formatCode>
                <c:ptCount val="3"/>
                <c:pt idx="0">
                  <c:v>0.90952955367913157</c:v>
                </c:pt>
                <c:pt idx="1">
                  <c:v>0.84428223844282235</c:v>
                </c:pt>
                <c:pt idx="2">
                  <c:v>0.73710073710073709</c:v>
                </c:pt>
              </c:numCache>
            </c:numRef>
          </c:val>
          <c:extLst>
            <c:ext xmlns:c16="http://schemas.microsoft.com/office/drawing/2014/chart" uri="{C3380CC4-5D6E-409C-BE32-E72D297353CC}">
              <c16:uniqueId val="{00000002-403D-2644-AD15-9B90A5F575D7}"/>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Jag är chef för medarbetare inom:</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Kommun</c:v>
                </c:pt>
                <c:pt idx="1">
                  <c:v>Region (även privat utförare)</c:v>
                </c:pt>
              </c:strCache>
            </c:strRef>
          </c:cat>
          <c:val>
            <c:numRef>
              <c:f>Sheet1!$B$2:$B$3</c:f>
              <c:numCache>
                <c:formatCode>General</c:formatCode>
                <c:ptCount val="2"/>
                <c:pt idx="0">
                  <c:v>0.49709302325581389</c:v>
                </c:pt>
                <c:pt idx="1">
                  <c:v>0.50290697674418605</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93428225317995"/>
          <c:y val="4.1945307832689099E-2"/>
          <c:w val="0.4863744195437108"/>
          <c:h val="0.93726448987476374"/>
        </c:manualLayout>
      </c:layout>
      <c:radarChart>
        <c:radarStyle val="marker"/>
        <c:varyColors val="0"/>
        <c:ser>
          <c:idx val="0"/>
          <c:order val="0"/>
          <c:tx>
            <c:strRef>
              <c:f>Sheet1!$B$1</c:f>
              <c:strCache>
                <c:ptCount val="1"/>
                <c:pt idx="0">
                  <c:v>Nationellt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0"/>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C826-DB48-952C-6D1BC8137406}"/>
              </c:ext>
            </c:extLst>
          </c:dPt>
          <c:dPt>
            <c:idx val="1"/>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3-C826-DB48-952C-6D1BC8137406}"/>
              </c:ext>
            </c:extLst>
          </c:dPt>
          <c:dLbls>
            <c:numFmt formatCode="#,##0.0" sourceLinked="0"/>
            <c:spPr>
              <a:noFill/>
              <a:ln>
                <a:noFill/>
              </a:ln>
              <a:effectLst/>
            </c:spPr>
            <c:txPr>
              <a:bodyPr rot="0" spcFirstLastPara="1" vertOverflow="overflow" horzOverflow="overflow" vert="horz" wrap="square" lIns="38100" tIns="19050" rIns="360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Har vi tillgång till tid för samverkan</c:v>
                </c:pt>
                <c:pt idx="1">
                  <c:v>Arbetar vi för tillgång till bra anpassade lokaler</c:v>
                </c:pt>
                <c:pt idx="2">
                  <c:v>Engagerar och stödjer vi varandra</c:v>
                </c:pt>
                <c:pt idx="3">
                  <c:v>Sätter vi gemensamma mål och utvärderar dem</c:v>
                </c:pt>
                <c:pt idx="4">
                  <c:v>Har vi samsyn kring det gemensamma uppdraget på FC</c:v>
                </c:pt>
                <c:pt idx="5">
                  <c:v>Har vi kunskap om de olika verksamheternas uppdrag</c:v>
                </c:pt>
                <c:pt idx="6">
                  <c:v>Fattar vi beslut som alltid utgår från målgruppens behov</c:v>
                </c:pt>
                <c:pt idx="7">
                  <c:v>Har vi möjlighet till gemensam kompetensutveckling</c:v>
                </c:pt>
                <c:pt idx="8">
                  <c:v>Har vi förmågan att lyfta blicken från egen verksamhet och se helheten</c:v>
                </c:pt>
                <c:pt idx="9">
                  <c:v>Har vi stöd från styr- och ledning på högre nivå</c:v>
                </c:pt>
                <c:pt idx="10">
                  <c:v>Har vi ekonomiska förutsättningar att genomföra det som vi ser behov av i det gemensamma uppdraget</c:v>
                </c:pt>
              </c:strCache>
            </c:strRef>
          </c:cat>
          <c:val>
            <c:numRef>
              <c:f>Sheet1!$B$2:$B$12</c:f>
              <c:numCache>
                <c:formatCode>General</c:formatCode>
                <c:ptCount val="11"/>
                <c:pt idx="0">
                  <c:v>4.2005813953488369</c:v>
                </c:pt>
                <c:pt idx="1">
                  <c:v>4.1802325581395348</c:v>
                </c:pt>
                <c:pt idx="2">
                  <c:v>4.1598837209302326</c:v>
                </c:pt>
                <c:pt idx="3">
                  <c:v>4.0232558139534884</c:v>
                </c:pt>
                <c:pt idx="4">
                  <c:v>4.0406976744186052</c:v>
                </c:pt>
                <c:pt idx="5">
                  <c:v>4.0639534883720927</c:v>
                </c:pt>
                <c:pt idx="6">
                  <c:v>4.0755813953488369</c:v>
                </c:pt>
                <c:pt idx="7">
                  <c:v>3.8313953488372099</c:v>
                </c:pt>
                <c:pt idx="8">
                  <c:v>3.9651162790697674</c:v>
                </c:pt>
                <c:pt idx="9">
                  <c:v>3.7005813953488369</c:v>
                </c:pt>
                <c:pt idx="10">
                  <c:v>3.3924418604651163</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axId val="107384447"/>
        <c:axId val="107285695"/>
      </c:radarChart>
      <c:catAx>
        <c:axId val="107384447"/>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max val="5.9"/>
          <c:min val="1"/>
        </c:scaling>
        <c:delete val="1"/>
        <c:axPos val="l"/>
        <c:majorGridlines>
          <c:spPr>
            <a:ln w="0" cap="flat" cmpd="sng" algn="ctr">
              <a:solidFill>
                <a:schemeClr val="bg1">
                  <a:lumMod val="75000"/>
                </a:schemeClr>
              </a:solidFill>
              <a:round/>
            </a:ln>
            <a:effectLst/>
          </c:spPr>
        </c:majorGridlines>
        <c:numFmt formatCode="#,##0" sourceLinked="0"/>
        <c:majorTickMark val="out"/>
        <c:minorTickMark val="none"/>
        <c:tickLblPos val="nextTo"/>
        <c:crossAx val="107384447"/>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Jag arbetar på:</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Annan</c:v>
                </c:pt>
              </c:strCache>
            </c:strRef>
          </c:cat>
          <c:val>
            <c:numRef>
              <c:f>Sheet1!$B$2:$B$6</c:f>
              <c:numCache>
                <c:formatCode>General</c:formatCode>
                <c:ptCount val="5"/>
                <c:pt idx="0">
                  <c:v>0.2602892102335928</c:v>
                </c:pt>
                <c:pt idx="1">
                  <c:v>0.34816462736373749</c:v>
                </c:pt>
                <c:pt idx="2">
                  <c:v>0.1924360400444938</c:v>
                </c:pt>
                <c:pt idx="3">
                  <c:v>0.19021134593993319</c:v>
                </c:pt>
                <c:pt idx="4">
                  <c:v>8.8987764182423996E-3</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7470951582557"/>
          <c:y val="0.10360002235708733"/>
          <c:w val="0.41891086356680324"/>
          <c:h val="0.81162134558222598"/>
        </c:manualLayout>
      </c:layout>
      <c:radarChart>
        <c:radarStyle val="marker"/>
        <c:varyColors val="0"/>
        <c:ser>
          <c:idx val="0"/>
          <c:order val="0"/>
          <c:tx>
            <c:strRef>
              <c:f>Sheet1!$B$1</c:f>
              <c:strCache>
                <c:ptCount val="1"/>
                <c:pt idx="0">
                  <c:v>Nationellt 2024</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0"/>
            <c:marker>
              <c:symbol val="circle"/>
              <c:size val="5"/>
              <c:spPr>
                <a:solidFill>
                  <a:schemeClr val="accent2">
                    <a:lumMod val="75000"/>
                  </a:schemeClr>
                </a:solidFill>
                <a:ln w="9525">
                  <a:solidFill>
                    <a:schemeClr val="accent2">
                      <a:lumMod val="75000"/>
                    </a:schemeClr>
                  </a:solidFill>
                </a:ln>
                <a:effectLst/>
              </c:spPr>
            </c:marker>
            <c:bubble3D val="0"/>
            <c:spPr>
              <a:ln w="28575" cap="rnd">
                <a:solidFill>
                  <a:schemeClr val="accent2">
                    <a:lumMod val="75000"/>
                  </a:schemeClr>
                </a:solidFill>
                <a:round/>
              </a:ln>
              <a:effectLst/>
            </c:spPr>
            <c:extLst>
              <c:ext xmlns:c16="http://schemas.microsoft.com/office/drawing/2014/chart" uri="{C3380CC4-5D6E-409C-BE32-E72D297353CC}">
                <c16:uniqueId val="{00000001-4694-7C4D-80AE-430C67C3F431}"/>
              </c:ext>
            </c:extLst>
          </c:dPt>
          <c:dPt>
            <c:idx val="1"/>
            <c:marker>
              <c:symbol val="circle"/>
              <c:size val="5"/>
              <c:spPr>
                <a:solidFill>
                  <a:schemeClr val="accent2">
                    <a:lumMod val="75000"/>
                  </a:schemeClr>
                </a:solidFill>
                <a:ln w="9525">
                  <a:solidFill>
                    <a:schemeClr val="accent2">
                      <a:lumMod val="75000"/>
                    </a:schemeClr>
                  </a:solidFill>
                </a:ln>
                <a:effectLst/>
              </c:spPr>
            </c:marker>
            <c:bubble3D val="0"/>
            <c:spPr>
              <a:ln w="28575" cap="rnd">
                <a:solidFill>
                  <a:schemeClr val="accent2">
                    <a:lumMod val="75000"/>
                  </a:schemeClr>
                </a:solidFill>
                <a:round/>
              </a:ln>
              <a:effectLst/>
            </c:spPr>
            <c:extLst>
              <c:ext xmlns:c16="http://schemas.microsoft.com/office/drawing/2014/chart" uri="{C3380CC4-5D6E-409C-BE32-E72D297353CC}">
                <c16:uniqueId val="{00000003-4694-7C4D-80AE-430C67C3F431}"/>
              </c:ext>
            </c:extLst>
          </c:dPt>
          <c:cat>
            <c:strRef>
              <c:f>Sheet1!$A$2:$A$10</c:f>
              <c:strCache>
                <c:ptCount val="9"/>
                <c:pt idx="0">
                  <c:v>Tillgången till tid för samverkan</c:v>
                </c:pt>
                <c:pt idx="1">
                  <c:v>Tillgången till bra anpassade lokaler</c:v>
                </c:pt>
                <c:pt idx="2">
                  <c:v>Styrgruppens/ledningens stöd och engagemang</c:v>
                </c:pt>
                <c:pt idx="3">
                  <c:v>Kollegornas engagemang</c:v>
                </c:pt>
                <c:pt idx="4">
                  <c:v>Samsyn kring arbetssätt</c:v>
                </c:pt>
                <c:pt idx="5">
                  <c:v>Kunskap om kollegornas uppdrag</c:v>
                </c:pt>
                <c:pt idx="6">
                  <c:v>Besökarnas möjlighet att påverka familjecentralens verksamhet</c:v>
                </c:pt>
                <c:pt idx="7">
                  <c:v>Möjlighet att gå på gemensamma utbildningar/konferenser</c:v>
                </c:pt>
                <c:pt idx="8">
                  <c:v>Flödet/slussningar mellan verksamheterna</c:v>
                </c:pt>
              </c:strCache>
            </c:strRef>
          </c:cat>
          <c:val>
            <c:numRef>
              <c:f>Sheet1!$B$2:$B$10</c:f>
              <c:numCache>
                <c:formatCode>General</c:formatCode>
                <c:ptCount val="9"/>
                <c:pt idx="0">
                  <c:v>3.6698002350176271</c:v>
                </c:pt>
                <c:pt idx="1">
                  <c:v>3.706227967097532</c:v>
                </c:pt>
                <c:pt idx="2">
                  <c:v>3.4488836662749707</c:v>
                </c:pt>
                <c:pt idx="3">
                  <c:v>4.3924794359576964</c:v>
                </c:pt>
                <c:pt idx="4">
                  <c:v>4.1245593419506461</c:v>
                </c:pt>
                <c:pt idx="5">
                  <c:v>4.2232667450058745</c:v>
                </c:pt>
                <c:pt idx="6">
                  <c:v>3.5675675675675671</c:v>
                </c:pt>
                <c:pt idx="7">
                  <c:v>2.9494712103407759</c:v>
                </c:pt>
                <c:pt idx="8">
                  <c:v>4.1339600470035247</c:v>
                </c:pt>
              </c:numCache>
            </c:numRef>
          </c:val>
          <c:extLst>
            <c:ext xmlns:c16="http://schemas.microsoft.com/office/drawing/2014/chart" uri="{C3380CC4-5D6E-409C-BE32-E72D297353CC}">
              <c16:uniqueId val="{00000004-4694-7C4D-80AE-430C67C3F431}"/>
            </c:ext>
          </c:extLst>
        </c:ser>
        <c:ser>
          <c:idx val="1"/>
          <c:order val="1"/>
          <c:tx>
            <c:strRef>
              <c:f>Sheet1!$C$1</c:f>
              <c:strCache>
                <c:ptCount val="1"/>
                <c:pt idx="0">
                  <c:v>Nationellt 2025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Tillgången till tid för samverkan</c:v>
                </c:pt>
                <c:pt idx="1">
                  <c:v>Tillgången till bra anpassade lokaler</c:v>
                </c:pt>
                <c:pt idx="2">
                  <c:v>Styrgruppens/ledningens stöd och engagemang</c:v>
                </c:pt>
                <c:pt idx="3">
                  <c:v>Kollegornas engagemang</c:v>
                </c:pt>
                <c:pt idx="4">
                  <c:v>Samsyn kring arbetssätt</c:v>
                </c:pt>
                <c:pt idx="5">
                  <c:v>Kunskap om kollegornas uppdrag</c:v>
                </c:pt>
                <c:pt idx="6">
                  <c:v>Besökarnas möjlighet att påverka familjecentralens verksamhet</c:v>
                </c:pt>
                <c:pt idx="7">
                  <c:v>Möjlighet att gå på gemensamma utbildningar/konferenser</c:v>
                </c:pt>
                <c:pt idx="8">
                  <c:v>Flödet/slussningar mellan verksamheterna</c:v>
                </c:pt>
              </c:strCache>
            </c:strRef>
          </c:cat>
          <c:val>
            <c:numRef>
              <c:f>Sheet1!$C$2:$C$10</c:f>
              <c:numCache>
                <c:formatCode>General</c:formatCode>
                <c:ptCount val="9"/>
                <c:pt idx="0">
                  <c:v>3.675194660734149</c:v>
                </c:pt>
                <c:pt idx="1">
                  <c:v>3.6829810901001099</c:v>
                </c:pt>
                <c:pt idx="2">
                  <c:v>3.4137931034482749</c:v>
                </c:pt>
                <c:pt idx="3">
                  <c:v>4.4149054505005569</c:v>
                </c:pt>
                <c:pt idx="4">
                  <c:v>4.155728587319242</c:v>
                </c:pt>
                <c:pt idx="5">
                  <c:v>4.253615127919911</c:v>
                </c:pt>
                <c:pt idx="6">
                  <c:v>3.5839822024471637</c:v>
                </c:pt>
                <c:pt idx="7">
                  <c:v>3.1724137931034484</c:v>
                </c:pt>
                <c:pt idx="8">
                  <c:v>4.1434927697441601</c:v>
                </c:pt>
              </c:numCache>
            </c:numRef>
          </c:val>
          <c:extLst>
            <c:ext xmlns:c16="http://schemas.microsoft.com/office/drawing/2014/chart" uri="{C3380CC4-5D6E-409C-BE32-E72D297353CC}">
              <c16:uniqueId val="{00000005-4694-7C4D-80AE-430C67C3F431}"/>
            </c:ext>
          </c:extLst>
        </c:ser>
        <c:dLbls>
          <c:showLegendKey val="0"/>
          <c:showVal val="0"/>
          <c:showCatName val="0"/>
          <c:showSerName val="0"/>
          <c:showPercent val="0"/>
          <c:showBubbleSize val="0"/>
        </c:dLbls>
        <c:axId val="107384447"/>
        <c:axId val="107285695"/>
      </c:radarChart>
      <c:catAx>
        <c:axId val="107384447"/>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max val="5.9"/>
          <c:min val="1"/>
        </c:scaling>
        <c:delete val="1"/>
        <c:axPos val="l"/>
        <c:majorGridlines>
          <c:spPr>
            <a:ln w="0" cap="flat" cmpd="sng" algn="ctr">
              <a:solidFill>
                <a:schemeClr val="bg1">
                  <a:lumMod val="75000"/>
                </a:schemeClr>
              </a:solidFill>
              <a:round/>
            </a:ln>
            <a:effectLst/>
          </c:spPr>
        </c:majorGridlines>
        <c:numFmt formatCode="#,##0" sourceLinked="0"/>
        <c:majorTickMark val="out"/>
        <c:minorTickMark val="none"/>
        <c:tickLblPos val="nextTo"/>
        <c:crossAx val="107384447"/>
        <c:crosses val="autoZero"/>
        <c:crossBetween val="between"/>
        <c:majorUnit val="1"/>
      </c:valAx>
      <c:spPr>
        <a:noFill/>
        <a:ln>
          <a:noFill/>
        </a:ln>
        <a:effectLst/>
      </c:spPr>
    </c:plotArea>
    <c:legend>
      <c:legendPos val="b"/>
      <c:layout>
        <c:manualLayout>
          <c:xMode val="edge"/>
          <c:yMode val="edge"/>
          <c:x val="0"/>
          <c:y val="0.95887698565257296"/>
          <c:w val="1"/>
          <c:h val="4.11230143474270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Stöd i föräldrarollen</c:v>
                </c:pt>
                <c:pt idx="1">
                  <c:v>Relationer i familjen</c:v>
                </c:pt>
                <c:pt idx="2">
                  <c:v>Psykisk ohälsa</c:v>
                </c:pt>
                <c:pt idx="3">
                  <c:v>Krissamtal</c:v>
                </c:pt>
                <c:pt idx="4">
                  <c:v>Förberedelse graviditet</c:v>
                </c:pt>
                <c:pt idx="5">
                  <c:v>Samhällsinformation</c:v>
                </c:pt>
                <c:pt idx="6">
                  <c:v>Ekonomi</c:v>
                </c:pt>
                <c:pt idx="7">
                  <c:v>Annat</c:v>
                </c:pt>
                <c:pt idx="8">
                  <c:v>Migration</c:v>
                </c:pt>
              </c:strCache>
            </c:strRef>
          </c:cat>
          <c:val>
            <c:numRef>
              <c:f>Sheet1!$B$2:$B$10</c:f>
              <c:numCache>
                <c:formatCode>General</c:formatCode>
                <c:ptCount val="9"/>
                <c:pt idx="0">
                  <c:v>0.97478991596638642</c:v>
                </c:pt>
                <c:pt idx="1">
                  <c:v>0.80672268907563027</c:v>
                </c:pt>
                <c:pt idx="2">
                  <c:v>0.54621848739495804</c:v>
                </c:pt>
                <c:pt idx="3">
                  <c:v>0.1596638655462185</c:v>
                </c:pt>
                <c:pt idx="4">
                  <c:v>0.15126050420168069</c:v>
                </c:pt>
                <c:pt idx="5">
                  <c:v>0.1176470588235294</c:v>
                </c:pt>
                <c:pt idx="6">
                  <c:v>9.2436974789915902E-2</c:v>
                </c:pt>
                <c:pt idx="7">
                  <c:v>6.7226890756302504E-2</c:v>
                </c:pt>
                <c:pt idx="8">
                  <c:v>2.5210084033613401E-2</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7. Vilken verksamhet tillhör samordnaren?</c:v>
                </c:pt>
              </c:strCache>
            </c:strRef>
          </c:tx>
          <c:spPr>
            <a:solidFill>
              <a:schemeClr val="accent1"/>
            </a:solidFill>
            <a:ln>
              <a:noFill/>
            </a:ln>
            <a:effectLst/>
          </c:spPr>
          <c:invertIfNegative val="0"/>
          <c:dPt>
            <c:idx val="3"/>
            <c:invertIfNegative val="0"/>
            <c:bubble3D val="0"/>
            <c:spPr>
              <a:solidFill>
                <a:srgbClr val="9DCC8F"/>
              </a:solidFill>
              <a:ln>
                <a:noFill/>
              </a:ln>
              <a:effectLst/>
            </c:spPr>
            <c:extLst>
              <c:ext xmlns:c16="http://schemas.microsoft.com/office/drawing/2014/chart" uri="{C3380CC4-5D6E-409C-BE32-E72D297353CC}">
                <c16:uniqueId val="{00000001-CD3E-954E-A8F6-F6F0B094F15B}"/>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3-CD3E-954E-A8F6-F6F0B094F15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Öppen förskola</c:v>
                </c:pt>
                <c:pt idx="1">
                  <c:v>Förebyggande socialtjänst</c:v>
                </c:pt>
                <c:pt idx="2">
                  <c:v>Annat</c:v>
                </c:pt>
                <c:pt idx="3">
                  <c:v>BVC</c:v>
                </c:pt>
                <c:pt idx="4">
                  <c:v>BMM</c:v>
                </c:pt>
              </c:strCache>
            </c:strRef>
          </c:cat>
          <c:val>
            <c:numRef>
              <c:f>Sheet1!$B$2:$B$6</c:f>
              <c:numCache>
                <c:formatCode>General</c:formatCode>
                <c:ptCount val="5"/>
                <c:pt idx="0">
                  <c:v>0.33613445378151258</c:v>
                </c:pt>
                <c:pt idx="1">
                  <c:v>0.30252100840336132</c:v>
                </c:pt>
                <c:pt idx="2">
                  <c:v>0.1764705882352941</c:v>
                </c:pt>
                <c:pt idx="3">
                  <c:v>0.13445378151260501</c:v>
                </c:pt>
                <c:pt idx="4">
                  <c:v>5.0420168067226802E-2</c:v>
                </c:pt>
              </c:numCache>
            </c:numRef>
          </c:val>
          <c:extLst>
            <c:ext xmlns:c16="http://schemas.microsoft.com/office/drawing/2014/chart" uri="{C3380CC4-5D6E-409C-BE32-E72D297353CC}">
              <c16:uniqueId val="{00000004-7A2C-7C43-A721-D3B3016F6AF5}"/>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0.1037906137184115</c:v>
                </c:pt>
                <c:pt idx="1">
                  <c:v>0.45054151624548738</c:v>
                </c:pt>
                <c:pt idx="2">
                  <c:v>0.20703971119133571</c:v>
                </c:pt>
                <c:pt idx="3">
                  <c:v>0.1306859205776173</c:v>
                </c:pt>
                <c:pt idx="4">
                  <c:v>0.103971119133574</c:v>
                </c:pt>
                <c:pt idx="5">
                  <c:v>8.3574007220216601E-2</c:v>
                </c:pt>
                <c:pt idx="6">
                  <c:v>8.0685920577617296E-2</c:v>
                </c:pt>
                <c:pt idx="7">
                  <c:v>1.7207734610608399E-2</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0.33613445378151258</c:v>
                </c:pt>
                <c:pt idx="1">
                  <c:v>0.66386554621848737</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0.89075630252100846</c:v>
                </c:pt>
                <c:pt idx="1">
                  <c:v>0.1092436974789916</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0.91596638655462181</c:v>
                </c:pt>
                <c:pt idx="1">
                  <c:v>8.4033613445378103E-2</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0.78151260504201681</c:v>
                </c:pt>
                <c:pt idx="1">
                  <c:v>0.21848739495798319</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0.6063829787234043</c:v>
                </c:pt>
                <c:pt idx="1">
                  <c:v>0.3936170212765957</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0.97872340425531923</c:v>
                </c:pt>
                <c:pt idx="1">
                  <c:v>0.81914893617021278</c:v>
                </c:pt>
                <c:pt idx="2">
                  <c:v>0.74468085106382975</c:v>
                </c:pt>
                <c:pt idx="3">
                  <c:v>0.96808510638297884</c:v>
                </c:pt>
                <c:pt idx="4">
                  <c:v>6.3829787234042507E-2</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0.91596638655462181</c:v>
                </c:pt>
                <c:pt idx="1">
                  <c:v>8.4033613445378103E-2</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0.73394495412844041</c:v>
                </c:pt>
                <c:pt idx="1">
                  <c:v>0.26605504587155959</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0.4678899082568807</c:v>
                </c:pt>
                <c:pt idx="1">
                  <c:v>0.94495412844036697</c:v>
                </c:pt>
                <c:pt idx="2">
                  <c:v>0.92660550458715596</c:v>
                </c:pt>
                <c:pt idx="3">
                  <c:v>0.95412844036697242</c:v>
                </c:pt>
                <c:pt idx="4">
                  <c:v>0.2844036697247706</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0.87394957983193278</c:v>
                </c:pt>
                <c:pt idx="1">
                  <c:v>0.1260504201680672</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0.15561908165088439</c:v>
                </c:pt>
                <c:pt idx="1">
                  <c:v>0.36180096480257279</c:v>
                </c:pt>
                <c:pt idx="2">
                  <c:v>5.1992138645702998E-2</c:v>
                </c:pt>
                <c:pt idx="3">
                  <c:v>0.51527604073610866</c:v>
                </c:pt>
                <c:pt idx="4">
                  <c:v>7.0959730353024001E-3</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0.50420168067226889</c:v>
                </c:pt>
                <c:pt idx="1">
                  <c:v>0.49579831932773111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0.1666666666666666</c:v>
                </c:pt>
                <c:pt idx="1">
                  <c:v>0.3166666666666666</c:v>
                </c:pt>
                <c:pt idx="2">
                  <c:v>0.75</c:v>
                </c:pt>
                <c:pt idx="3">
                  <c:v>0.8666666666666667</c:v>
                </c:pt>
                <c:pt idx="4">
                  <c:v>0.25</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9.2436974789915902E-2</c:v>
                </c:pt>
                <c:pt idx="1">
                  <c:v>0.79831932773109249</c:v>
                </c:pt>
                <c:pt idx="2">
                  <c:v>0.1092436974789916</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0.30252100840336132</c:v>
                </c:pt>
                <c:pt idx="1">
                  <c:v>0.60504201680672265</c:v>
                </c:pt>
                <c:pt idx="2">
                  <c:v>9.2436974789915902E-2</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0.99159663865546221</c:v>
                </c:pt>
                <c:pt idx="1">
                  <c:v>8.4033613445377991E-3</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0.98319327731092443</c:v>
                </c:pt>
                <c:pt idx="1">
                  <c:v>1.6806722689075598E-2</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0.89915966386554624</c:v>
                </c:pt>
                <c:pt idx="1">
                  <c:v>0.1008403361344537</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0.94117647058823517</c:v>
                </c:pt>
                <c:pt idx="1">
                  <c:v>5.8823529411764698E-2</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1.2417952811779299E-2</c:v>
                </c:pt>
                <c:pt idx="1">
                  <c:v>3.8673053042398403E-2</c:v>
                </c:pt>
                <c:pt idx="2">
                  <c:v>0.30494944119212342</c:v>
                </c:pt>
                <c:pt idx="3">
                  <c:v>0.62551002306191239</c:v>
                </c:pt>
                <c:pt idx="4">
                  <c:v>1.8449529891786401E-2</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0.94117647058823517</c:v>
                </c:pt>
                <c:pt idx="1">
                  <c:v>5.8823529411764698E-2</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[Antal inskrivna barn till och med 31 december 2025] 3. BVCOBS! Är du samordnare tänk på att fördela dina tjänsteprocent mellan din profession och samordnarrollen.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Sheet1!$B$2:$B$8</c:f>
              <c:numCache>
                <c:formatCode>General</c:formatCode>
                <c:ptCount val="7"/>
                <c:pt idx="0">
                  <c:v>1645</c:v>
                </c:pt>
                <c:pt idx="1">
                  <c:v>23606</c:v>
                </c:pt>
                <c:pt idx="2">
                  <c:v>13447</c:v>
                </c:pt>
                <c:pt idx="3">
                  <c:v>6998</c:v>
                </c:pt>
                <c:pt idx="4">
                  <c:v>32316</c:v>
                </c:pt>
                <c:pt idx="5">
                  <c:v>10678</c:v>
                </c:pt>
                <c:pt idx="6">
                  <c:v>10549</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overlap val="-27"/>
        <c:axId val="614548047"/>
        <c:axId val="614538911"/>
      </c:barChart>
      <c:catAx>
        <c:axId val="61454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Antal inskrivna gravida per heltid barnmorska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Sheet1!$B$2:$B$8</c:f>
              <c:numCache>
                <c:formatCode>General</c:formatCode>
                <c:ptCount val="7"/>
                <c:pt idx="0">
                  <c:v>67.182320441988949</c:v>
                </c:pt>
                <c:pt idx="1">
                  <c:v>75.239371888165451</c:v>
                </c:pt>
                <c:pt idx="2">
                  <c:v>54.343175010697479</c:v>
                </c:pt>
                <c:pt idx="3">
                  <c:v>39.337800551832871</c:v>
                </c:pt>
                <c:pt idx="4">
                  <c:v>62.276070964950243</c:v>
                </c:pt>
                <c:pt idx="5">
                  <c:v>54.919184820801121</c:v>
                </c:pt>
                <c:pt idx="6">
                  <c:v>91.124260355029605</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overlap val="-27"/>
        <c:axId val="614548047"/>
        <c:axId val="614538911"/>
      </c:barChart>
      <c:catAx>
        <c:axId val="61454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Antal inskrivna/listade barn per heltid BHV-sköterska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Sheet1!$B$2:$B$8</c:f>
              <c:numCache>
                <c:formatCode>General</c:formatCode>
                <c:ptCount val="7"/>
                <c:pt idx="0">
                  <c:v>251.14503816793891</c:v>
                </c:pt>
                <c:pt idx="1">
                  <c:v>278.7012987012987</c:v>
                </c:pt>
                <c:pt idx="2">
                  <c:v>284.2316634960896</c:v>
                </c:pt>
                <c:pt idx="3">
                  <c:v>253.27542526239597</c:v>
                </c:pt>
                <c:pt idx="4">
                  <c:v>300.0557103064067</c:v>
                </c:pt>
                <c:pt idx="5">
                  <c:v>325.84681110772044</c:v>
                </c:pt>
                <c:pt idx="6">
                  <c:v>273.78665974565274</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overlap val="-27"/>
        <c:axId val="614548047"/>
        <c:axId val="614538911"/>
      </c:barChart>
      <c:catAx>
        <c:axId val="61454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Antal inskrivna/listade barn på BVC per heltid ÖF-pedagog</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Sheet1!$B$2:$B$8</c:f>
              <c:numCache>
                <c:formatCode>General</c:formatCode>
                <c:ptCount val="7"/>
                <c:pt idx="0">
                  <c:v>530.64516129032256</c:v>
                </c:pt>
                <c:pt idx="1">
                  <c:v>784.77393617021278</c:v>
                </c:pt>
                <c:pt idx="2">
                  <c:v>678.1139687342411</c:v>
                </c:pt>
                <c:pt idx="3">
                  <c:v>619.29203539823004</c:v>
                </c:pt>
                <c:pt idx="4">
                  <c:v>629.08312244500689</c:v>
                </c:pt>
                <c:pt idx="5">
                  <c:v>908.76595744680856</c:v>
                </c:pt>
                <c:pt idx="6">
                  <c:v>532.77777777777771</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overlap val="-27"/>
        <c:axId val="614548047"/>
        <c:axId val="614538911"/>
      </c:barChart>
      <c:catAx>
        <c:axId val="61454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Kvinna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Sheet1!$B$2:$B$8</c:f>
              <c:numCache>
                <c:formatCode>General</c:formatCode>
                <c:ptCount val="7"/>
                <c:pt idx="0">
                  <c:v>61</c:v>
                </c:pt>
                <c:pt idx="1">
                  <c:v>1595</c:v>
                </c:pt>
                <c:pt idx="2">
                  <c:v>1484</c:v>
                </c:pt>
                <c:pt idx="3">
                  <c:v>2523</c:v>
                </c:pt>
                <c:pt idx="4">
                  <c:v>4867</c:v>
                </c:pt>
                <c:pt idx="5">
                  <c:v>1000</c:v>
                </c:pt>
                <c:pt idx="6">
                  <c:v>0</c:v>
                </c:pt>
              </c:numCache>
            </c:numRef>
          </c:val>
          <c:extLst>
            <c:ext xmlns:c16="http://schemas.microsoft.com/office/drawing/2014/chart" uri="{C3380CC4-5D6E-409C-BE32-E72D297353CC}">
              <c16:uniqueId val="{00000000-5DF6-FE4A-9C70-2BBF2102BB4A}"/>
            </c:ext>
          </c:extLst>
        </c:ser>
        <c:ser>
          <c:idx val="1"/>
          <c:order val="1"/>
          <c:tx>
            <c:strRef>
              <c:f>Sheet1!$C$1</c:f>
              <c:strCache>
                <c:ptCount val="1"/>
                <c:pt idx="0">
                  <c:v>Man</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Sheet1!$C$2:$C$8</c:f>
              <c:numCache>
                <c:formatCode>General</c:formatCode>
                <c:ptCount val="7"/>
                <c:pt idx="0">
                  <c:v>3</c:v>
                </c:pt>
                <c:pt idx="1">
                  <c:v>341</c:v>
                </c:pt>
                <c:pt idx="2">
                  <c:v>322.5</c:v>
                </c:pt>
                <c:pt idx="3">
                  <c:v>465</c:v>
                </c:pt>
                <c:pt idx="4">
                  <c:v>1046</c:v>
                </c:pt>
                <c:pt idx="5">
                  <c:v>249</c:v>
                </c:pt>
                <c:pt idx="6">
                  <c:v>0</c:v>
                </c:pt>
              </c:numCache>
            </c:numRef>
          </c:val>
          <c:extLst>
            <c:ext xmlns:c16="http://schemas.microsoft.com/office/drawing/2014/chart" uri="{C3380CC4-5D6E-409C-BE32-E72D297353CC}">
              <c16:uniqueId val="{00000000-EBED-C24A-AD46-D8D12CB31C53}"/>
            </c:ext>
          </c:extLst>
        </c:ser>
        <c:ser>
          <c:idx val="2"/>
          <c:order val="2"/>
          <c:tx>
            <c:strRef>
              <c:f>Sheet1!$D$1</c:f>
              <c:strCache>
                <c:ptCount val="1"/>
                <c:pt idx="0">
                  <c:v>Annan</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Sheet1!$D$2:$D$8</c:f>
              <c:numCache>
                <c:formatCode>General</c:formatCode>
                <c:ptCount val="7"/>
                <c:pt idx="0">
                  <c:v>0</c:v>
                </c:pt>
                <c:pt idx="1">
                  <c:v>5</c:v>
                </c:pt>
                <c:pt idx="2">
                  <c:v>41</c:v>
                </c:pt>
                <c:pt idx="3">
                  <c:v>19</c:v>
                </c:pt>
                <c:pt idx="4">
                  <c:v>22</c:v>
                </c:pt>
                <c:pt idx="5">
                  <c:v>13</c:v>
                </c:pt>
                <c:pt idx="6">
                  <c:v>0</c:v>
                </c:pt>
              </c:numCache>
            </c:numRef>
          </c:val>
          <c:extLst>
            <c:ext xmlns:c16="http://schemas.microsoft.com/office/drawing/2014/chart" uri="{C3380CC4-5D6E-409C-BE32-E72D297353CC}">
              <c16:uniqueId val="{00000001-EBED-C24A-AD46-D8D12CB31C53}"/>
            </c:ext>
          </c:extLst>
        </c:ser>
        <c:dLbls>
          <c:showLegendKey val="0"/>
          <c:showVal val="0"/>
          <c:showCatName val="0"/>
          <c:showSerName val="0"/>
          <c:showPercent val="0"/>
          <c:showBubbleSize val="0"/>
        </c:dLbls>
        <c:gapWidth val="219"/>
        <c:overlap val="100"/>
        <c:axId val="614548047"/>
        <c:axId val="614538911"/>
      </c:barChart>
      <c:catAx>
        <c:axId val="61454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många timmar/vecka har öppna förskolan inkl. för 0–1 åringar? ] 4. Öppen förskolaOBS! Är du samordnare tänk på att fördela dina tjänsteprocent mellan din profession och samordnarrollen.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Sheet1!$B$2:$B$8</c:f>
              <c:numCache>
                <c:formatCode>General</c:formatCode>
                <c:ptCount val="7"/>
                <c:pt idx="0">
                  <c:v>210</c:v>
                </c:pt>
                <c:pt idx="1">
                  <c:v>1869.6428571428571</c:v>
                </c:pt>
                <c:pt idx="2">
                  <c:v>1363.9285714285716</c:v>
                </c:pt>
                <c:pt idx="3">
                  <c:v>565.71428571428578</c:v>
                </c:pt>
                <c:pt idx="4">
                  <c:v>3840</c:v>
                </c:pt>
                <c:pt idx="5">
                  <c:v>906.42857142857144</c:v>
                </c:pt>
                <c:pt idx="6">
                  <c:v>1043.5714285714284</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overlap val="-27"/>
        <c:axId val="614548047"/>
        <c:axId val="614538911"/>
      </c:barChart>
      <c:catAx>
        <c:axId val="61454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många timmar/vecka har ni öppet endast för de yngsta barnen typ 0–1 år/ vecka? ] 4. Öppen förskolaOBS! Är du samordnare tänk på att fördela dina tjänsteprocent mellan din profession och samordnarrollen.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Sheet1!$B$2:$B$8</c:f>
              <c:numCache>
                <c:formatCode>General</c:formatCode>
                <c:ptCount val="7"/>
                <c:pt idx="0">
                  <c:v>16</c:v>
                </c:pt>
                <c:pt idx="1">
                  <c:v>142</c:v>
                </c:pt>
                <c:pt idx="2">
                  <c:v>96.5</c:v>
                </c:pt>
                <c:pt idx="3">
                  <c:v>35</c:v>
                </c:pt>
                <c:pt idx="4">
                  <c:v>195</c:v>
                </c:pt>
                <c:pt idx="5">
                  <c:v>50</c:v>
                </c:pt>
                <c:pt idx="6">
                  <c:v>55</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overlap val="-27"/>
        <c:axId val="614548047"/>
        <c:axId val="614538911"/>
      </c:barChart>
      <c:catAx>
        <c:axId val="61454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Antal inskrivna barn på bvc per heltid förebyggande soc</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Sheet1!$B$2:$B$8</c:f>
              <c:numCache>
                <c:formatCode>General</c:formatCode>
                <c:ptCount val="7"/>
                <c:pt idx="0">
                  <c:v>421.79487179487182</c:v>
                </c:pt>
                <c:pt idx="1">
                  <c:v>844.57960644007153</c:v>
                </c:pt>
                <c:pt idx="2">
                  <c:v>1563.6046511627908</c:v>
                </c:pt>
                <c:pt idx="3">
                  <c:v>430.30191231630079</c:v>
                </c:pt>
                <c:pt idx="4">
                  <c:v>881.14519427402865</c:v>
                </c:pt>
                <c:pt idx="5">
                  <c:v>861.12903225806451</c:v>
                </c:pt>
                <c:pt idx="6">
                  <c:v>671.26948775055678</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overlap val="-27"/>
        <c:axId val="614548047"/>
        <c:axId val="614538911"/>
      </c:barChart>
      <c:catAx>
        <c:axId val="61454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många samtal/enskilda besök/månad i genomsnitt hade förebyggande socialtjänst under 2025?</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Sheet1!$B$2:$B$8</c:f>
              <c:numCache>
                <c:formatCode>General</c:formatCode>
                <c:ptCount val="7"/>
                <c:pt idx="0">
                  <c:v>6.1538461538461542</c:v>
                </c:pt>
                <c:pt idx="1">
                  <c:v>24.078711985688731</c:v>
                </c:pt>
                <c:pt idx="2">
                  <c:v>30.465116279069768</c:v>
                </c:pt>
                <c:pt idx="3">
                  <c:v>29.45336038861219</c:v>
                </c:pt>
                <c:pt idx="4">
                  <c:v>20.89516019086572</c:v>
                </c:pt>
                <c:pt idx="5">
                  <c:v>25.555645161290322</c:v>
                </c:pt>
                <c:pt idx="6">
                  <c:v>19.121858097359208</c:v>
                </c:pt>
              </c:numCache>
            </c:numRef>
          </c:val>
          <c:extLst>
            <c:ext xmlns:c16="http://schemas.microsoft.com/office/drawing/2014/chart" uri="{C3380CC4-5D6E-409C-BE32-E72D297353CC}">
              <c16:uniqueId val="{00000000-5DF6-FE4A-9C70-2BBF2102BB4A}"/>
            </c:ext>
          </c:extLst>
        </c:ser>
        <c:dLbls>
          <c:showLegendKey val="0"/>
          <c:showVal val="0"/>
          <c:showCatName val="0"/>
          <c:showSerName val="0"/>
          <c:showPercent val="0"/>
          <c:showBubbleSize val="0"/>
        </c:dLbls>
        <c:gapWidth val="219"/>
        <c:overlap val="-27"/>
        <c:axId val="614548047"/>
        <c:axId val="614538911"/>
      </c:barChart>
      <c:catAx>
        <c:axId val="61454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0.76068830938442433</c:v>
                </c:pt>
                <c:pt idx="1">
                  <c:v>0.23434450949086391</c:v>
                </c:pt>
                <c:pt idx="2">
                  <c:v>4.9671811247117004E-3</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Ja, till alla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Sheet1!$B$2:$B$8</c:f>
              <c:numCache>
                <c:formatCode>General</c:formatCode>
                <c:ptCount val="7"/>
                <c:pt idx="0">
                  <c:v>0.5</c:v>
                </c:pt>
                <c:pt idx="1">
                  <c:v>0</c:v>
                </c:pt>
                <c:pt idx="2">
                  <c:v>0</c:v>
                </c:pt>
                <c:pt idx="3">
                  <c:v>0.1111111111111111</c:v>
                </c:pt>
                <c:pt idx="4">
                  <c:v>0.14634146341463411</c:v>
                </c:pt>
                <c:pt idx="5">
                  <c:v>6.6666666666666596E-2</c:v>
                </c:pt>
                <c:pt idx="6">
                  <c:v>0.1</c:v>
                </c:pt>
              </c:numCache>
            </c:numRef>
          </c:val>
          <c:extLst>
            <c:ext xmlns:c16="http://schemas.microsoft.com/office/drawing/2014/chart" uri="{C3380CC4-5D6E-409C-BE32-E72D297353CC}">
              <c16:uniqueId val="{00000000-5DF6-FE4A-9C70-2BBF2102BB4A}"/>
            </c:ext>
          </c:extLst>
        </c:ser>
        <c:ser>
          <c:idx val="1"/>
          <c:order val="1"/>
          <c:tx>
            <c:strRef>
              <c:f>Sheet1!$C$1</c:f>
              <c:strCache>
                <c:ptCount val="1"/>
                <c:pt idx="0">
                  <c:v>Ja, vid behov</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Sheet1!$C$2:$C$8</c:f>
              <c:numCache>
                <c:formatCode>General</c:formatCode>
                <c:ptCount val="7"/>
                <c:pt idx="0">
                  <c:v>0</c:v>
                </c:pt>
                <c:pt idx="1">
                  <c:v>1</c:v>
                </c:pt>
                <c:pt idx="2">
                  <c:v>1</c:v>
                </c:pt>
                <c:pt idx="3">
                  <c:v>0.77777777777777779</c:v>
                </c:pt>
                <c:pt idx="4">
                  <c:v>0.73170731707317072</c:v>
                </c:pt>
                <c:pt idx="5">
                  <c:v>0.66666666666666663</c:v>
                </c:pt>
                <c:pt idx="6">
                  <c:v>0.8</c:v>
                </c:pt>
              </c:numCache>
            </c:numRef>
          </c:val>
          <c:extLst>
            <c:ext xmlns:c16="http://schemas.microsoft.com/office/drawing/2014/chart" uri="{C3380CC4-5D6E-409C-BE32-E72D297353CC}">
              <c16:uniqueId val="{00000000-EBED-C24A-AD46-D8D12CB31C53}"/>
            </c:ext>
          </c:extLst>
        </c:ser>
        <c:ser>
          <c:idx val="2"/>
          <c:order val="2"/>
          <c:tx>
            <c:strRef>
              <c:f>Sheet1!$D$1</c:f>
              <c:strCache>
                <c:ptCount val="1"/>
                <c:pt idx="0">
                  <c:v>Nej</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Sheet1!$D$2:$D$8</c:f>
              <c:numCache>
                <c:formatCode>General</c:formatCode>
                <c:ptCount val="7"/>
                <c:pt idx="0">
                  <c:v>0.5</c:v>
                </c:pt>
                <c:pt idx="1">
                  <c:v>0</c:v>
                </c:pt>
                <c:pt idx="2">
                  <c:v>0</c:v>
                </c:pt>
                <c:pt idx="3">
                  <c:v>0.1111111111111111</c:v>
                </c:pt>
                <c:pt idx="4">
                  <c:v>0.12195121951219511</c:v>
                </c:pt>
                <c:pt idx="5">
                  <c:v>0.26666666666666661</c:v>
                </c:pt>
                <c:pt idx="6">
                  <c:v>0.1</c:v>
                </c:pt>
              </c:numCache>
            </c:numRef>
          </c:val>
          <c:extLst>
            <c:ext xmlns:c16="http://schemas.microsoft.com/office/drawing/2014/chart" uri="{C3380CC4-5D6E-409C-BE32-E72D297353CC}">
              <c16:uniqueId val="{00000001-EBED-C24A-AD46-D8D12CB31C53}"/>
            </c:ext>
          </c:extLst>
        </c:ser>
        <c:dLbls>
          <c:showLegendKey val="0"/>
          <c:showVal val="0"/>
          <c:showCatName val="0"/>
          <c:showSerName val="0"/>
          <c:showPercent val="0"/>
          <c:showBubbleSize val="0"/>
        </c:dLbls>
        <c:gapWidth val="219"/>
        <c:overlap val="100"/>
        <c:axId val="614548047"/>
        <c:axId val="614538911"/>
      </c:barChart>
      <c:catAx>
        <c:axId val="61454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Ja, till alla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Sheet1!$B$2:$B$8</c:f>
              <c:numCache>
                <c:formatCode>General</c:formatCode>
                <c:ptCount val="7"/>
                <c:pt idx="0">
                  <c:v>1</c:v>
                </c:pt>
                <c:pt idx="1">
                  <c:v>0.73913043478260865</c:v>
                </c:pt>
                <c:pt idx="2">
                  <c:v>5.8823529411764698E-2</c:v>
                </c:pt>
                <c:pt idx="3">
                  <c:v>0.33333333333333331</c:v>
                </c:pt>
                <c:pt idx="4">
                  <c:v>4.8780487804878002E-2</c:v>
                </c:pt>
                <c:pt idx="5">
                  <c:v>0.33333333333333331</c:v>
                </c:pt>
                <c:pt idx="6">
                  <c:v>0.4</c:v>
                </c:pt>
              </c:numCache>
            </c:numRef>
          </c:val>
          <c:extLst>
            <c:ext xmlns:c16="http://schemas.microsoft.com/office/drawing/2014/chart" uri="{C3380CC4-5D6E-409C-BE32-E72D297353CC}">
              <c16:uniqueId val="{00000000-5DF6-FE4A-9C70-2BBF2102BB4A}"/>
            </c:ext>
          </c:extLst>
        </c:ser>
        <c:ser>
          <c:idx val="1"/>
          <c:order val="1"/>
          <c:tx>
            <c:strRef>
              <c:f>Sheet1!$C$1</c:f>
              <c:strCache>
                <c:ptCount val="1"/>
                <c:pt idx="0">
                  <c:v>Ja, vid behov</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Sheet1!$C$2:$C$8</c:f>
              <c:numCache>
                <c:formatCode>General</c:formatCode>
                <c:ptCount val="7"/>
                <c:pt idx="0">
                  <c:v>0</c:v>
                </c:pt>
                <c:pt idx="1">
                  <c:v>0.2608695652173913</c:v>
                </c:pt>
                <c:pt idx="2">
                  <c:v>0.70588235294117652</c:v>
                </c:pt>
                <c:pt idx="3">
                  <c:v>0.55555555555555558</c:v>
                </c:pt>
                <c:pt idx="4">
                  <c:v>0.85365853658536583</c:v>
                </c:pt>
                <c:pt idx="5">
                  <c:v>0.53333333333333333</c:v>
                </c:pt>
                <c:pt idx="6">
                  <c:v>0.6</c:v>
                </c:pt>
              </c:numCache>
            </c:numRef>
          </c:val>
          <c:extLst>
            <c:ext xmlns:c16="http://schemas.microsoft.com/office/drawing/2014/chart" uri="{C3380CC4-5D6E-409C-BE32-E72D297353CC}">
              <c16:uniqueId val="{00000000-EBED-C24A-AD46-D8D12CB31C53}"/>
            </c:ext>
          </c:extLst>
        </c:ser>
        <c:ser>
          <c:idx val="2"/>
          <c:order val="2"/>
          <c:tx>
            <c:strRef>
              <c:f>Sheet1!$D$1</c:f>
              <c:strCache>
                <c:ptCount val="1"/>
                <c:pt idx="0">
                  <c:v>Nej</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Kronoberg</c:v>
                </c:pt>
                <c:pt idx="1">
                  <c:v>Region Jönköpings län</c:v>
                </c:pt>
                <c:pt idx="2">
                  <c:v>Region Kalmar län</c:v>
                </c:pt>
                <c:pt idx="3">
                  <c:v>Region Örebro län</c:v>
                </c:pt>
                <c:pt idx="4">
                  <c:v>Skåne</c:v>
                </c:pt>
                <c:pt idx="5">
                  <c:v>Värmland</c:v>
                </c:pt>
                <c:pt idx="6">
                  <c:v>Västra Götaland</c:v>
                </c:pt>
              </c:strCache>
            </c:strRef>
          </c:cat>
          <c:val>
            <c:numRef>
              <c:f>Sheet1!$D$2:$D$8</c:f>
              <c:numCache>
                <c:formatCode>General</c:formatCode>
                <c:ptCount val="7"/>
                <c:pt idx="0">
                  <c:v>0</c:v>
                </c:pt>
                <c:pt idx="1">
                  <c:v>0</c:v>
                </c:pt>
                <c:pt idx="2">
                  <c:v>0.23529411764705879</c:v>
                </c:pt>
                <c:pt idx="3">
                  <c:v>0.1111111111111111</c:v>
                </c:pt>
                <c:pt idx="4">
                  <c:v>9.7560975609756101E-2</c:v>
                </c:pt>
                <c:pt idx="5">
                  <c:v>0.1333333333333333</c:v>
                </c:pt>
                <c:pt idx="6">
                  <c:v>0</c:v>
                </c:pt>
              </c:numCache>
            </c:numRef>
          </c:val>
          <c:extLst>
            <c:ext xmlns:c16="http://schemas.microsoft.com/office/drawing/2014/chart" uri="{C3380CC4-5D6E-409C-BE32-E72D297353CC}">
              <c16:uniqueId val="{00000001-EBED-C24A-AD46-D8D12CB31C53}"/>
            </c:ext>
          </c:extLst>
        </c:ser>
        <c:dLbls>
          <c:showLegendKey val="0"/>
          <c:showVal val="0"/>
          <c:showCatName val="0"/>
          <c:showSerName val="0"/>
          <c:showPercent val="0"/>
          <c:showBubbleSize val="0"/>
        </c:dLbls>
        <c:gapWidth val="219"/>
        <c:overlap val="100"/>
        <c:axId val="614548047"/>
        <c:axId val="614538911"/>
      </c:barChart>
      <c:catAx>
        <c:axId val="61454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38911"/>
        <c:crosses val="autoZero"/>
        <c:auto val="1"/>
        <c:lblAlgn val="ctr"/>
        <c:lblOffset val="100"/>
        <c:noMultiLvlLbl val="0"/>
      </c:catAx>
      <c:valAx>
        <c:axId val="6145389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45480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länge har du bott i Sverige?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DEE-AE4E-964C-7163545BE10A}"/>
              </c:ext>
            </c:extLst>
          </c:dPt>
          <c:dPt>
            <c:idx val="1"/>
            <c:invertIfNegative val="0"/>
            <c:bubble3D val="0"/>
            <c:spPr>
              <a:solidFill>
                <a:srgbClr val="9DCC8F"/>
              </a:solidFill>
              <a:ln>
                <a:noFill/>
              </a:ln>
              <a:effectLst/>
            </c:spPr>
            <c:extLst>
              <c:ext xmlns:c16="http://schemas.microsoft.com/office/drawing/2014/chart" uri="{C3380CC4-5D6E-409C-BE32-E72D297353CC}">
                <c16:uniqueId val="{00000003-CDEE-AE4E-964C-7163545BE1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0–5 år</c:v>
                </c:pt>
                <c:pt idx="1">
                  <c:v>6–15 år</c:v>
                </c:pt>
                <c:pt idx="2">
                  <c:v>16 år eller mer</c:v>
                </c:pt>
                <c:pt idx="3">
                  <c:v>Vet inte/Vill inte svara</c:v>
                </c:pt>
              </c:strCache>
            </c:strRef>
          </c:cat>
          <c:val>
            <c:numRef>
              <c:f>Sheet1!$B$2:$B$5</c:f>
              <c:numCache>
                <c:formatCode>General</c:formatCode>
                <c:ptCount val="4"/>
                <c:pt idx="0">
                  <c:v>0.29825889477668432</c:v>
                </c:pt>
                <c:pt idx="1">
                  <c:v>0.4405753217259652</c:v>
                </c:pt>
                <c:pt idx="2">
                  <c:v>0.25510976532929591</c:v>
                </c:pt>
                <c:pt idx="3">
                  <c:v>6.0560181680544998E-3</c:v>
                </c:pt>
              </c:numCache>
            </c:numRef>
          </c:val>
          <c:extLst>
            <c:ext xmlns:c16="http://schemas.microsoft.com/office/drawing/2014/chart" uri="{C3380CC4-5D6E-409C-BE32-E72D297353CC}">
              <c16:uniqueId val="{00000004-CDEE-AE4E-964C-7163545BE10A}"/>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Sheet1!$B$2:$B$4</c:f>
              <c:numCache>
                <c:formatCode>General</c:formatCode>
                <c:ptCount val="3"/>
                <c:pt idx="0">
                  <c:v>0.80601092896174864</c:v>
                </c:pt>
                <c:pt idx="1">
                  <c:v>0.89613526570048307</c:v>
                </c:pt>
                <c:pt idx="2">
                  <c:v>0.86885245901639341</c:v>
                </c:pt>
              </c:numCache>
            </c:numRef>
          </c:val>
          <c:extLst>
            <c:ext xmlns:c16="http://schemas.microsoft.com/office/drawing/2014/chart" uri="{C3380CC4-5D6E-409C-BE32-E72D297353CC}">
              <c16:uniqueId val="{00000000-403D-2644-AD15-9B90A5F575D7}"/>
            </c:ext>
          </c:extLst>
        </c:ser>
        <c:ser>
          <c:idx val="1"/>
          <c:order val="1"/>
          <c:tx>
            <c:strRef>
              <c:f>Sheet1!$C$1</c:f>
              <c:strCache>
                <c:ptCount val="1"/>
                <c:pt idx="0">
                  <c:v>Nej</c:v>
                </c:pt>
              </c:strCache>
            </c:strRef>
          </c:tx>
          <c:spPr>
            <a:solidFill>
              <a:srgbClr val="F29559"/>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Sheet1!$C$2:$C$4</c:f>
              <c:numCache>
                <c:formatCode>General</c:formatCode>
                <c:ptCount val="3"/>
                <c:pt idx="0">
                  <c:v>0.1939890710382513</c:v>
                </c:pt>
                <c:pt idx="1">
                  <c:v>0.1038647342995169</c:v>
                </c:pt>
                <c:pt idx="2">
                  <c:v>0.13114754098360651</c:v>
                </c:pt>
              </c:numCache>
            </c:numRef>
          </c:val>
          <c:extLst>
            <c:ext xmlns:c16="http://schemas.microsoft.com/office/drawing/2014/chart" uri="{C3380CC4-5D6E-409C-BE32-E72D297353CC}">
              <c16:uniqueId val="{00000001-403D-2644-AD15-9B90A5F575D7}"/>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3.5536602700781805E-4</c:v>
                </c:pt>
                <c:pt idx="1">
                  <c:v>2.1356113187398999E-3</c:v>
                </c:pt>
                <c:pt idx="2">
                  <c:v>1.068376068376E-3</c:v>
                </c:pt>
              </c:numCache>
            </c:numRef>
          </c:val>
          <c:extLst>
            <c:ext xmlns:c16="http://schemas.microsoft.com/office/drawing/2014/chart" uri="{C3380CC4-5D6E-409C-BE32-E72D297353CC}">
              <c16:uniqueId val="{00000000-403D-2644-AD15-9B90A5F575D7}"/>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7.6403695806679999E-3</c:v>
                </c:pt>
                <c:pt idx="1">
                  <c:v>9.9661861541198993E-3</c:v>
                </c:pt>
                <c:pt idx="2">
                  <c:v>1.1217948717948701E-2</c:v>
                </c:pt>
              </c:numCache>
            </c:numRef>
          </c:val>
          <c:extLst>
            <c:ext xmlns:c16="http://schemas.microsoft.com/office/drawing/2014/chart" uri="{C3380CC4-5D6E-409C-BE32-E72D297353CC}">
              <c16:uniqueId val="{00000001-403D-2644-AD15-9B90A5F575D7}"/>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3.3404406538734797E-2</c:v>
                </c:pt>
                <c:pt idx="1">
                  <c:v>0.1014415376401494</c:v>
                </c:pt>
                <c:pt idx="2">
                  <c:v>0.1431623931623931</c:v>
                </c:pt>
              </c:numCache>
            </c:numRef>
          </c:val>
          <c:extLst>
            <c:ext xmlns:c16="http://schemas.microsoft.com/office/drawing/2014/chart" uri="{C3380CC4-5D6E-409C-BE32-E72D297353CC}">
              <c16:uniqueId val="{00000002-403D-2644-AD15-9B90A5F575D7}"/>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0.95859985785358925</c:v>
                </c:pt>
                <c:pt idx="1">
                  <c:v>0.8864566648869906</c:v>
                </c:pt>
                <c:pt idx="2">
                  <c:v>0.84455128205128205</c:v>
                </c:pt>
              </c:numCache>
            </c:numRef>
          </c:val>
          <c:extLst>
            <c:ext xmlns:c16="http://schemas.microsoft.com/office/drawing/2014/chart" uri="{C3380CC4-5D6E-409C-BE32-E72D297353CC}">
              <c16:uniqueId val="{00000003-403D-2644-AD15-9B90A5F575D7}"/>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0.50624857986821181</c:v>
                </c:pt>
                <c:pt idx="1">
                  <c:v>0.49375142013178819</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3" name="textruta 2">
          <a:extLst xmlns:a="http://schemas.openxmlformats.org/drawingml/2006/main">
            <a:ext uri="{FF2B5EF4-FFF2-40B4-BE49-F238E27FC236}">
              <a16:creationId xmlns:a16="http://schemas.microsoft.com/office/drawing/2014/main" id="{A5CAF0E8-5052-FFDE-54B2-A751728EA037}"/>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0"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2"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3"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7"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3" name="textruta 2">
          <a:extLst xmlns:a="http://schemas.openxmlformats.org/drawingml/2006/main">
            <a:ext uri="{FF2B5EF4-FFF2-40B4-BE49-F238E27FC236}">
              <a16:creationId xmlns:a16="http://schemas.microsoft.com/office/drawing/2014/main" id="{A5CAF0E8-5052-FFDE-54B2-A751728EA037}"/>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0"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2"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3"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7"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2026-05-04</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121</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122</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123</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241</a:t>
            </a:fld>
            <a:endParaRPr lang="sv-SE"/>
          </a:p>
        </p:txBody>
      </p:sp>
    </p:spTree>
    <p:extLst>
      <p:ext uri="{BB962C8B-B14F-4D97-AF65-F5344CB8AC3E}">
        <p14:creationId xmlns:p14="http://schemas.microsoft.com/office/powerpoint/2010/main" val="2809117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248</a:t>
            </a:fld>
            <a:endParaRPr lang="sv-SE"/>
          </a:p>
        </p:txBody>
      </p:sp>
    </p:spTree>
    <p:extLst>
      <p:ext uri="{BB962C8B-B14F-4D97-AF65-F5344CB8AC3E}">
        <p14:creationId xmlns:p14="http://schemas.microsoft.com/office/powerpoint/2010/main" val="412613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249</a:t>
            </a:fld>
            <a:endParaRPr lang="sv-SE"/>
          </a:p>
        </p:txBody>
      </p:sp>
    </p:spTree>
    <p:extLst>
      <p:ext uri="{BB962C8B-B14F-4D97-AF65-F5344CB8AC3E}">
        <p14:creationId xmlns:p14="http://schemas.microsoft.com/office/powerpoint/2010/main" val="43357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256</a:t>
            </a:fld>
            <a:endParaRPr lang="sv-SE"/>
          </a:p>
        </p:txBody>
      </p:sp>
    </p:spTree>
    <p:extLst>
      <p:ext uri="{BB962C8B-B14F-4D97-AF65-F5344CB8AC3E}">
        <p14:creationId xmlns:p14="http://schemas.microsoft.com/office/powerpoint/2010/main" val="4126131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257</a:t>
            </a:fld>
            <a:endParaRPr lang="sv-SE"/>
          </a:p>
        </p:txBody>
      </p:sp>
    </p:spTree>
    <p:extLst>
      <p:ext uri="{BB962C8B-B14F-4D97-AF65-F5344CB8AC3E}">
        <p14:creationId xmlns:p14="http://schemas.microsoft.com/office/powerpoint/2010/main" val="43357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264</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265</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266</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267</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268</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269</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270</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271</a:t>
            </a:fld>
            <a:endParaRPr lang="sv-SE"/>
          </a:p>
        </p:txBody>
      </p:sp>
    </p:spTree>
    <p:extLst>
      <p:ext uri="{BB962C8B-B14F-4D97-AF65-F5344CB8AC3E}">
        <p14:creationId xmlns:p14="http://schemas.microsoft.com/office/powerpoint/2010/main" val="479679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272</a:t>
            </a:fld>
            <a:endParaRPr lang="sv-SE"/>
          </a:p>
        </p:txBody>
      </p:sp>
    </p:spTree>
    <p:extLst>
      <p:ext uri="{BB962C8B-B14F-4D97-AF65-F5344CB8AC3E}">
        <p14:creationId xmlns:p14="http://schemas.microsoft.com/office/powerpoint/2010/main" val="3091694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273</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274</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275</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276</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277</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278</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279</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p:cNvSpPr>
            <a:spLocks noGrp="1"/>
          </p:cNvSpPr>
          <p:nvPr>
            <p:ph type="sldNum" sz="quarter" idx="5"/>
          </p:nvPr>
        </p:nvSpPr>
        <p:spPr/>
        <p:txBody>
          <a:bodyPr/>
          <a:lstStyle/>
          <a:p>
            <a:fld id="{9660A8A9-562A-0545-A15D-48B02F86DA8B}" type="slidenum">
              <a:rPr lang="sv-SE" smtClean="0"/>
              <a:t>280</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281</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282</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283</a:t>
            </a:fld>
            <a:endParaRPr lang="sv-SE"/>
          </a:p>
        </p:txBody>
      </p:sp>
    </p:spTree>
    <p:extLst>
      <p:ext uri="{BB962C8B-B14F-4D97-AF65-F5344CB8AC3E}">
        <p14:creationId xmlns:p14="http://schemas.microsoft.com/office/powerpoint/2010/main" val="3909926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284</a:t>
            </a:fld>
            <a:endParaRPr lang="sv-SE"/>
          </a:p>
        </p:txBody>
      </p:sp>
    </p:spTree>
    <p:extLst>
      <p:ext uri="{BB962C8B-B14F-4D97-AF65-F5344CB8AC3E}">
        <p14:creationId xmlns:p14="http://schemas.microsoft.com/office/powerpoint/2010/main" val="3673622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285</a:t>
            </a:fld>
            <a:endParaRPr lang="sv-SE"/>
          </a:p>
        </p:txBody>
      </p:sp>
    </p:spTree>
    <p:extLst>
      <p:ext uri="{BB962C8B-B14F-4D97-AF65-F5344CB8AC3E}">
        <p14:creationId xmlns:p14="http://schemas.microsoft.com/office/powerpoint/2010/main" val="411374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610173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286</a:t>
            </a:fld>
            <a:endParaRPr lang="sv-SE"/>
          </a:p>
        </p:txBody>
      </p:sp>
    </p:spTree>
    <p:extLst>
      <p:ext uri="{BB962C8B-B14F-4D97-AF65-F5344CB8AC3E}">
        <p14:creationId xmlns:p14="http://schemas.microsoft.com/office/powerpoint/2010/main" val="384860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287</a:t>
            </a:fld>
            <a:endParaRPr lang="sv-SE"/>
          </a:p>
        </p:txBody>
      </p:sp>
    </p:spTree>
    <p:extLst>
      <p:ext uri="{BB962C8B-B14F-4D97-AF65-F5344CB8AC3E}">
        <p14:creationId xmlns:p14="http://schemas.microsoft.com/office/powerpoint/2010/main" val="3939218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288</a:t>
            </a:fld>
            <a:endParaRPr lang="sv-SE"/>
          </a:p>
        </p:txBody>
      </p:sp>
    </p:spTree>
    <p:extLst>
      <p:ext uri="{BB962C8B-B14F-4D97-AF65-F5344CB8AC3E}">
        <p14:creationId xmlns:p14="http://schemas.microsoft.com/office/powerpoint/2010/main" val="173476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289</a:t>
            </a:fld>
            <a:endParaRPr lang="sv-SE"/>
          </a:p>
        </p:txBody>
      </p:sp>
    </p:spTree>
    <p:extLst>
      <p:ext uri="{BB962C8B-B14F-4D97-AF65-F5344CB8AC3E}">
        <p14:creationId xmlns:p14="http://schemas.microsoft.com/office/powerpoint/2010/main" val="2874695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290</a:t>
            </a:fld>
            <a:endParaRPr lang="sv-SE"/>
          </a:p>
        </p:txBody>
      </p:sp>
    </p:spTree>
    <p:extLst>
      <p:ext uri="{BB962C8B-B14F-4D97-AF65-F5344CB8AC3E}">
        <p14:creationId xmlns:p14="http://schemas.microsoft.com/office/powerpoint/2010/main" val="2276457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D61C-311E-3935-7A07-947243796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224AD-C41C-D703-5158-DF979CEDD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21A098-1EB7-F7F0-2F7A-5F003C892A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E415B9-7566-3DB8-1FF9-59E1F9624D0A}"/>
              </a:ext>
            </a:extLst>
          </p:cNvPr>
          <p:cNvSpPr>
            <a:spLocks noGrp="1"/>
          </p:cNvSpPr>
          <p:nvPr>
            <p:ph type="sldNum" sz="quarter" idx="5"/>
          </p:nvPr>
        </p:nvSpPr>
        <p:spPr/>
        <p:txBody>
          <a:bodyPr/>
          <a:lstStyle/>
          <a:p>
            <a:fld id="{9660A8A9-562A-0545-A15D-48B02F86DA8B}" type="slidenum">
              <a:rPr lang="sv-SE" smtClean="0"/>
              <a:t>291</a:t>
            </a:fld>
            <a:endParaRPr lang="sv-SE"/>
          </a:p>
        </p:txBody>
      </p:sp>
    </p:spTree>
    <p:extLst>
      <p:ext uri="{BB962C8B-B14F-4D97-AF65-F5344CB8AC3E}">
        <p14:creationId xmlns:p14="http://schemas.microsoft.com/office/powerpoint/2010/main" val="173338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292</a:t>
            </a:fld>
            <a:endParaRPr lang="sv-SE"/>
          </a:p>
        </p:txBody>
      </p:sp>
    </p:spTree>
    <p:extLst>
      <p:ext uri="{BB962C8B-B14F-4D97-AF65-F5344CB8AC3E}">
        <p14:creationId xmlns:p14="http://schemas.microsoft.com/office/powerpoint/2010/main" val="280418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0A8A9-562A-0545-A15D-48B02F86DA8B}" type="slidenum">
              <a:rPr lang="sv-SE" smtClean="0"/>
              <a:t>293</a:t>
            </a:fld>
            <a:endParaRPr lang="sv-SE"/>
          </a:p>
        </p:txBody>
      </p:sp>
    </p:spTree>
    <p:extLst>
      <p:ext uri="{BB962C8B-B14F-4D97-AF65-F5344CB8AC3E}">
        <p14:creationId xmlns:p14="http://schemas.microsoft.com/office/powerpoint/2010/main" val="31435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319846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2646509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120</a:t>
            </a:fld>
            <a:endParaRPr lang="sv-SE"/>
          </a:p>
        </p:txBody>
      </p:sp>
    </p:spTree>
    <p:extLst>
      <p:ext uri="{BB962C8B-B14F-4D97-AF65-F5344CB8AC3E}">
        <p14:creationId xmlns:p14="http://schemas.microsoft.com/office/powerpoint/2010/main" val="453425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xmlns=""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xmlns=""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xmlns=""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xmlns=""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2026-05-04</a:t>
            </a:fld>
            <a:endParaRPr lang="sv-SE"/>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xmlns=""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xmlns=""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2026-05-04</a:t>
            </a:fld>
            <a:r>
              <a:rPr lang="sv-SE"/>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xmlns="" val="1"/>
              </a:ext>
            </a:extLst>
          </p:cNvPr>
          <p:cNvSpPr>
            <a:spLocks noGrp="1"/>
          </p:cNvSpPr>
          <p:nvPr>
            <p:ph type="dt" sz="half" idx="10"/>
          </p:nvPr>
        </p:nvSpPr>
        <p:spPr/>
        <p:txBody>
          <a:bodyPr/>
          <a:lstStyle/>
          <a:p>
            <a:fld id="{30DE30AE-D41D-1B42-9F9E-DEBE1EF30DEF}" type="datetimeFigureOut">
              <a:rPr lang="sv-SE" smtClean="0"/>
              <a:t>2026-05-04</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xmlns=""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xmlns=""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xmlns=""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2026-05-04</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xmlns="" val="1"/>
              </a:ext>
            </a:extLst>
          </p:cNvPr>
          <p:cNvSpPr>
            <a:spLocks noGrp="1"/>
          </p:cNvSpPr>
          <p:nvPr>
            <p:ph type="dt" sz="half" idx="10"/>
          </p:nvPr>
        </p:nvSpPr>
        <p:spPr/>
        <p:txBody>
          <a:bodyPr/>
          <a:lstStyle/>
          <a:p>
            <a:fld id="{30DE30AE-D41D-1B42-9F9E-DEBE1EF30DEF}" type="datetimeFigureOut">
              <a:rPr lang="sv-SE" smtClean="0"/>
              <a:t>2026-05-04</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xmlns=""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a:t>Rubrik för rapport</a:t>
            </a:r>
          </a:p>
        </p:txBody>
      </p:sp>
      <p:pic>
        <p:nvPicPr>
          <p:cNvPr id="5" name="Bildobjekt 4">
            <a:extLst>
              <a:ext uri="{FF2B5EF4-FFF2-40B4-BE49-F238E27FC236}">
                <a16:creationId xmlns:a16="http://schemas.microsoft.com/office/drawing/2014/main" id="{8DBD96A2-4D63-C7F5-1031-312DB62354BC}"/>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xmlns=""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xmlns=""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xmlns=""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2026-05-04</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xmlns="" val="1"/>
              </a:ext>
            </a:extLst>
          </p:cNvPr>
          <p:cNvSpPr>
            <a:spLocks noGrp="1"/>
          </p:cNvSpPr>
          <p:nvPr>
            <p:ph type="dt" sz="half" idx="10"/>
          </p:nvPr>
        </p:nvSpPr>
        <p:spPr/>
        <p:txBody>
          <a:bodyPr/>
          <a:lstStyle/>
          <a:p>
            <a:fld id="{30DE30AE-D41D-1B42-9F9E-DEBE1EF30DEF}" type="datetimeFigureOut">
              <a:rPr lang="sv-SE" smtClean="0"/>
              <a:t>2026-05-04</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xmlns=""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xmlns=""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xmlns=""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xmlns=""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2026-05-04</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xmlns="" val="1"/>
              </a:ext>
            </a:extLst>
          </p:cNvPr>
          <p:cNvSpPr>
            <a:spLocks noGrp="1"/>
          </p:cNvSpPr>
          <p:nvPr>
            <p:ph type="dt" sz="half" idx="10"/>
          </p:nvPr>
        </p:nvSpPr>
        <p:spPr/>
        <p:txBody>
          <a:bodyPr/>
          <a:lstStyle/>
          <a:p>
            <a:fld id="{30DE30AE-D41D-1B42-9F9E-DEBE1EF30DEF}" type="datetimeFigureOut">
              <a:rPr lang="sv-SE" smtClean="0"/>
              <a:t>2026-05-04</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xmlns=""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xmlns=""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2026-05-04</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xmlns=""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xmlns=""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xmlns=""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2026-05-04</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xmlns="" val="1"/>
              </a:ext>
            </a:extLst>
          </p:cNvPr>
          <p:cNvSpPr>
            <a:spLocks noGrp="1"/>
          </p:cNvSpPr>
          <p:nvPr>
            <p:ph type="dt" sz="half" idx="10"/>
          </p:nvPr>
        </p:nvSpPr>
        <p:spPr/>
        <p:txBody>
          <a:bodyPr/>
          <a:lstStyle/>
          <a:p>
            <a:fld id="{30DE30AE-D41D-1B42-9F9E-DEBE1EF30DEF}" type="datetimeFigureOut">
              <a:rPr lang="sv-SE" smtClean="0"/>
              <a:t>2026-05-04</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xmlns="" val="1"/>
              </a:ext>
            </a:extLst>
          </p:cNvPr>
          <p:cNvSpPr>
            <a:spLocks noGrp="1"/>
          </p:cNvSpPr>
          <p:nvPr>
            <p:ph type="dt" sz="half" idx="10"/>
          </p:nvPr>
        </p:nvSpPr>
        <p:spPr/>
        <p:txBody>
          <a:bodyPr/>
          <a:lstStyle/>
          <a:p>
            <a:fld id="{30DE30AE-D41D-1B42-9F9E-DEBE1EF30DEF}" type="datetimeFigureOut">
              <a:rPr lang="sv-SE" smtClean="0"/>
              <a:t>2026-05-04</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xmlns="" val="1"/>
              </a:ext>
            </a:extLst>
          </p:cNvPr>
          <p:cNvSpPr>
            <a:spLocks noGrp="1"/>
          </p:cNvSpPr>
          <p:nvPr>
            <p:ph type="dt" sz="half" idx="10"/>
          </p:nvPr>
        </p:nvSpPr>
        <p:spPr/>
        <p:txBody>
          <a:bodyPr/>
          <a:lstStyle/>
          <a:p>
            <a:fld id="{30DE30AE-D41D-1B42-9F9E-DEBE1EF30DEF}" type="datetimeFigureOut">
              <a:rPr lang="sv-SE" smtClean="0"/>
              <a:t>2026-05-04</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xmlns="" val="1"/>
              </a:ext>
            </a:extLst>
          </p:cNvPr>
          <p:cNvSpPr>
            <a:spLocks noGrp="1"/>
          </p:cNvSpPr>
          <p:nvPr>
            <p:ph type="dt" sz="half" idx="10"/>
          </p:nvPr>
        </p:nvSpPr>
        <p:spPr/>
        <p:txBody>
          <a:bodyPr/>
          <a:lstStyle/>
          <a:p>
            <a:fld id="{30DE30AE-D41D-1B42-9F9E-DEBE1EF30DEF}" type="datetimeFigureOut">
              <a:rPr lang="sv-SE" smtClean="0"/>
              <a:t>2026-05-04</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xmlns=""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xmlns=""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xmlns="" val="1"/>
              </a:ext>
            </a:extLst>
          </p:cNvPr>
          <p:cNvSpPr>
            <a:spLocks noGrp="1"/>
          </p:cNvSpPr>
          <p:nvPr>
            <p:ph type="dt" sz="half" idx="10"/>
          </p:nvPr>
        </p:nvSpPr>
        <p:spPr/>
        <p:txBody>
          <a:bodyPr/>
          <a:lstStyle/>
          <a:p>
            <a:fld id="{30DE30AE-D41D-1B42-9F9E-DEBE1EF30DEF}" type="datetimeFigureOut">
              <a:rPr lang="sv-SE" smtClean="0"/>
              <a:t>2026-05-04</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xmlns="" val="1"/>
              </a:ext>
            </a:extLst>
          </p:cNvPr>
          <p:cNvSpPr>
            <a:spLocks noGrp="1"/>
          </p:cNvSpPr>
          <p:nvPr>
            <p:ph type="dt" sz="half" idx="10"/>
          </p:nvPr>
        </p:nvSpPr>
        <p:spPr/>
        <p:txBody>
          <a:bodyPr/>
          <a:lstStyle/>
          <a:p>
            <a:fld id="{30DE30AE-D41D-1B42-9F9E-DEBE1EF30DEF}" type="datetimeFigureOut">
              <a:rPr lang="sv-SE" smtClean="0"/>
              <a:t>2026-05-04</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xmlns=""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xmlns=""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2026-05-04</a:t>
            </a:fld>
            <a:r>
              <a:rPr lang="sv-SE"/>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xmlns=""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xmlns=""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xmlns="" val="1"/>
              </a:ext>
            </a:extLst>
          </p:cNvPr>
          <p:cNvSpPr>
            <a:spLocks noGrp="1"/>
          </p:cNvSpPr>
          <p:nvPr>
            <p:ph type="dt" sz="half" idx="10"/>
          </p:nvPr>
        </p:nvSpPr>
        <p:spPr/>
        <p:txBody>
          <a:bodyPr/>
          <a:lstStyle/>
          <a:p>
            <a:fld id="{30DE30AE-D41D-1B42-9F9E-DEBE1EF30DEF}" type="datetimeFigureOut">
              <a:rPr lang="sv-SE" smtClean="0"/>
              <a:t>2026-05-04</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err="1"/>
              <a:t>Specialsida</a:t>
            </a:r>
            <a:endParaRPr lang="sv-SE"/>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xmlns=""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pic>
        <p:nvPicPr>
          <p:cNvPr id="3" name="Bildobjekt 2">
            <a:extLst>
              <a:ext uri="{FF2B5EF4-FFF2-40B4-BE49-F238E27FC236}">
                <a16:creationId xmlns:a16="http://schemas.microsoft.com/office/drawing/2014/main" id="{40CBFA70-05C1-CCDC-5475-B74F7ABD898A}"/>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xmlns=""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xmlns=""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xmlns=""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xmlns=""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xmlns=""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xmlns=""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2026-05-04</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xmlns=""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xmlns=""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xmlns=""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xmlns=""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2026-05-04</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xmlns=""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27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chart" Target="../charts/chart25.xml"/><Relationship Id="rId4" Type="http://schemas.openxmlformats.org/officeDocument/2006/relationships/chart" Target="../charts/chart24.xml"/></Relationships>
</file>

<file path=ppt/slides/_rels/slide27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chart" Target="../charts/chart28.xml"/><Relationship Id="rId4" Type="http://schemas.openxmlformats.org/officeDocument/2006/relationships/chart" Target="../charts/chart27.xml"/></Relationships>
</file>

<file path=ppt/slides/_rels/slide27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27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hart" Target="../charts/chart31.xml"/></Relationships>
</file>

<file path=ppt/slides/_rels/slide27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chart" Target="../charts/chart33.xml"/></Relationships>
</file>

<file path=ppt/slides/_rels/slide27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chart" Target="../charts/chart36.xml"/><Relationship Id="rId4" Type="http://schemas.openxmlformats.org/officeDocument/2006/relationships/chart" Target="../charts/chart35.xml"/></Relationships>
</file>

<file path=ppt/slides/_rels/slide27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28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28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hyperlink" Target="http://www.enkatfabriken.se/"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Nationellt</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extLst>
              <p:ext uri="{D42A27DB-BD31-4B8C-83A1-F6EECF244321}">
                <p14:modId xmlns:p14="http://schemas.microsoft.com/office/powerpoint/2010/main" val="643661601"/>
              </p:ext>
            </p:extLst>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08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Socionom. Fångade upp mig fast jag själv inte hade vågat fråga
Socionomen har jag och mannen pratat med, fått tips, hjälp och blivit lyssnade på. Öppna förskolan hjälpte till med att färga och trycka vår bäbis hand bland annat.
Söka förskola
Som förstabarnsförälder har jag fått mycket råd härifrån
Som nybliven mamma med stor sorg i familjen blev öppna förskolan en trygg plats med personal jag har stort förtroende för.
Som orolig förstföderska upplever jag att all personal gjort det lilla extra för att jag ska känna mig trygg, sedd och hörd.
Språket
Språket, mina barn leksaker med andra barn, viktiga för barn.
Ställer alltid upp när man behöver hjälp eller är orolig
Stöd
Stöd &amp; guidning vid försämrat mående hos mig. Flera från familjecentralen som gav stöd &amp; guidning &amp; även följde upp med hjälp av telefonsamtal.
Stöd ang, barn med starka känslor.
Stöd av &lt;NAME&gt;.
Stöd av amning
Stöd av att samtala om olika ämnen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Stöd av föräldrastödjare
Stöd av kurator och utbildningar
Stöd av samtal hos kurator
Stöd efter trauma då jag förlorat ett tidigare barn
Stöd från &lt;NAME&gt;
Stöd från barnmorska vid missfall.
Stöd från BVC i jobbiga situationer. Stöd och hjälp vid oro i graviditet.
Stöd gällande barnet, råd, tips
Stöd genom att få möjlighet att prata om tuffa saker.
Stöd hemsituation med barn och livspussel
Stöd i att vi som föräldrar räcker till för vårt barn och vad vi kan tänka på för att barnet ska utvecklas bra i hemmet.
Stöd i barnens olika faser som kan vara utmanande. De har förklarat att man är inte ensam om att ha det såhär.
Stöd i föräldrarskap
Stöd i föräldrarskap
Stöd i föräldraskapet</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Stöd i frågor
Stöd i frågor kring mitt äldre barns tid på förskolan.
Stöd i kontakt av kurator
Stöd i min roll som förälder hur jag kan bemöta en trotsig 3 åring
Stöd i olika familjesituation
Stöd i olika frågor som t.ex. börja ge vanligt mat eller hur man kan agera i olika situationer när barn interagerar med varandra.
Stöd i olika situationer som händer hemma. Man kan diskutera och få tips
Stöd i samband med snitt och förlossningsskada av min barnmorska.
Stöd i viktnedgång på vårat barn
Stöd inför att introducera mat. Hjälp med babypotting i sammarbete med BVC och allmänt stöd när vissa saker är extra jobbiga i vardagen som sömn, förskola mm
Stöd inför besök ex med bedövningsplåster vid spruttagning. Möjlighet till information kring kost o rådgivning gällande att förebygga ett besök för mitt barn beroende på vad som ska göras vid besöket.
Stöd med ångest efter min barns födelse av BVC
Stöd med barnen av en familjerådgivare
Stöd med barnens sömn
Stöd med bland annat måendet efter förlossning.</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Stöd med föräldraskap, information om förskolorna.
Stöd med kost och annat i utveckling typ napp blöja vid krypning
Stöd med min 2åring medan 6mån behöver hjälp. Info om förskolan.
Stöd med remisser till läkare och barnpsykolog.
Stöd med samtal hos kurator.
Stöd med språk
Stöd med språket
Stöd med tips vid trots. Fick tips att låna en bok
Stöd med val av förskolan, barnets behov med språket, stöd i alla situationer gällande barn och föräldraskap.
Stöd när vårt barn inte gick upp i vikt som han skulle. Extra koll och remiss till BUMM
Stöd och råd vid förskolefrågor bland annat
Stöd och råd.
Stöd som gällde när min son va mindre
Stöd till föräldrar
Stöd vid allergiutredning och efter jobbig förlossning</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Stöd vid eksem och mat.
Stöd vid frågor
Stöd vid olycka
Stöd vid problem med vikt. Samt stöd vid separation mellan föräldrarna.
Stöd vid sjukdom
Stödet som jag behöver hjälp av är om barns utveckling och jag fick det från familjecentralen och jag är väldigt nöjd.
Stödjande samtal angående min hem situation med barnen. Personalen har följt mig och mina barn i många år.
Stödsamtal
Stödsamtal, förebyggande samtal
Störningar och vägledning om frågor
Stort och fint stöd när jag mått dåligt efter båda mina förlossningar
Stött och tid
Stöttar å man känner sig aldrig dömd
Stöttar och är positiva när man öppnar upp dig om något, oavsett vad
Stöttning av bhv-sköterska vid viktproblematik när barnet var nyfött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Stöttning av personal när jag är på öppna förskolan. De ser hur jag mår och erbjuder alltid hjälp på olika sätt. Allt från att hålla eller leka med barn en stund till att hjälpa till med att förmedla kuratorskontakt.
Stöttning från &lt;NAME&gt;, Förskollärare Öppna Förskolan. Haft en kämpig start med dottern och &lt;NAME&gt; har varit ett stort stöd.
Stöttning i föräldrarskapet
Stöttning i föräldraskapet
Stöttning i mitt föräldraskap!
Stöttning i samtal och som medmänniskor
Stöttning i vardagen. Peppande ord.
Stöttning inför förlossningen
Stöttning när jag hamnade i en förlossningsdepression
Stöttning och pepp
Stöttning och svar på alla mina frågor
Stöttning vid oro kring mat, barnets vikt och krånglig mage. Stor inlyssning och icke dömande bemötande.
Studerar
Suggestions regarding food
Super trevlig personal och mycket påhitta</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Svar på frågor
Svar på frågor och erbjudande av mer hjälp vid behov som vi sedan valt att inte utnyttja.
Svar på frågor om utslag utanför bokad tid
Svar på frågor som ny förälder.
Svar på frågor. Hjälp att hitta rätt väg för vår familj.
Svara alltid på frågor eller funderingar som man har.
Svarade alla frågor som jag inte kan . De är tappet👍
Svarar och bollar idéer på föräldraskap och ger bra tips när man frågar
Svarar på våra frågor och funderingar
Svårt att tackla rollen som förstagångsförälder. Samtal med familjepedagog som underlättade svårta stunder
T ex Råd, information .
Ta han om mina barn när jag är där. Tvillingar plus en 2 åring
Tack
Taking great time and effort to create a welcoming and warm athmosphere as soon as you come. Very informative and helpful in general as well!
Talet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Tar gärna ens barn när man behöver gå på toa. Avlastar gärna en.
Tätare besök och rådgivning.
TFF (förlossnings skräck)
The questions that I had and needed answers to were answered thouroughly.
They are helpful, welcoming and professional.
They have been nice and gave us help when we needed to know about vaccinations needed when we were traveling. &lt;NAME&gt; has been sweet and professional. In general we feel welcome and understood whenever we are there.
They help me by playing my older child when i takecare of my new born Telling me new infortmationsif i need Helping me my new language skill by speaking and listening svenska They are kind and supportive .
They used to help me out for my kids when I’m needed or when I’m busy going to toilet or getting coffee
Tid med psykolog
Tidigarelagd Vaccination av vårt barn innan resa till Spanien.
Tips
Tips att underlätta graviditeten
Tips för olika saker så som potträning, anknytning, hjälp med att ringa malmö stad osv
Tips för potträning, kostråd, pyssel tips mm
Tips kring allt kring barn.</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Tips kring amning och vart jag skulle vända mig för mer råd och stöd
Tips o trix om mitt barn
Tips och goda råd om problem med sömn och mat
Tips och hjälp vid mjölkstockning och amningssvåriheter
Tips och ideer
Tips och inspiration roll
Tips och lärdom
Tips och råd
Tips och råd
Tips och råd för alla barns ålder.
Tips och råd i olika frågor eller utmaningar.
Tips och råd kring situationer som uppkommer med barnen. Hjälp och stöd kring mat och amning.
Tips och råd om föräldraskap
Tips och råd!
Tips och trix</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Tips och verktyg för att hitta sätt att hantera situationer och konflikter som kan uppstå. Bra råd.
Tips ock råd
Tips og råd
Tips om allt möjligt
Tips om barns språk utveckling
Tips om hantering av situationer.
Tips om hur man anpassa sig efter barnen.
Tips om poddar för föräldrar som lever med psykisk ohälsa
Tips om vart och hur jag kan söka mer hjälp och tips om barnuppfostran
Tips på hur man kan hjälpa barnen vid kolik- babymassage
Tips på mat
Tips på olika aktiviter man kan hitta på med Barnen . Dom är helt fanatiska på Vivalla familjecentral
Tips till vadars liv
Tips, omhändertagande vid öppna förskolan, känner sig välkommen. Få en att känna att allt är normalt
Today I met &lt;NAME&gt;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Bakgrundsfrågor </a:t>
            </a:r>
          </a:p>
        </p:txBody>
      </p:sp>
      <p:sp>
        <p:nvSpPr>
          <p:cNvPr id="8" name="Platshållare för text 2">
            <a:extLst>
              <a:ext uri="{FF2B5EF4-FFF2-40B4-BE49-F238E27FC236}">
                <a16:creationId xmlns:a16="http://schemas.microsoft.com/office/drawing/2014/main" id="{9F794A05-4AC8-A505-B1DB-9789954581B8}"/>
              </a:ext>
            </a:extLst>
          </p:cNvPr>
          <p:cNvSpPr>
            <a:spLocks noGrp="1"/>
          </p:cNvSpPr>
          <p:nvPr>
            <p:ph type="body" idx="1"/>
          </p:nvPr>
        </p:nvSpPr>
        <p:spPr>
          <a:xfrm>
            <a:off x="477242" y="1640807"/>
            <a:ext cx="4190702" cy="416593"/>
          </a:xfrm>
        </p:spPr>
        <p:txBody>
          <a:bodyPr>
            <a:normAutofit/>
          </a:bodyPr>
          <a:lstStyle/>
          <a:p>
            <a:r>
              <a:rPr lang="sv-SE" b="0"/>
              <a:t>Är du född i Sverige?</a:t>
            </a:r>
            <a:endParaRPr lang="sv-SE" sz="160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436E6F9D-0680-C89D-9965-A21457F3ACB9}"/>
              </a:ext>
            </a:extLst>
          </p:cNvPr>
          <p:cNvSpPr txBox="1">
            <a:spLocks/>
          </p:cNvSpPr>
          <p:nvPr/>
        </p:nvSpPr>
        <p:spPr>
          <a:xfrm>
            <a:off x="4830464" y="1640807"/>
            <a:ext cx="4598293" cy="527358"/>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2000" b="0"/>
              <a:t>Om nej, hur länge har du bott i Sverige?</a:t>
            </a:r>
            <a:endParaRPr lang="sv-SE"/>
          </a:p>
        </p:txBody>
      </p:sp>
      <p:graphicFrame>
        <p:nvGraphicFramePr>
          <p:cNvPr id="14" name="Platshållare för innehåll 16">
            <a:extLst>
              <a:ext uri="{FF2B5EF4-FFF2-40B4-BE49-F238E27FC236}">
                <a16:creationId xmlns:a16="http://schemas.microsoft.com/office/drawing/2014/main" id="{AB3D3C2D-2F68-1F9A-F46C-38B5C8469E7E}"/>
              </a:ext>
            </a:extLst>
          </p:cNvPr>
          <p:cNvGraphicFramePr>
            <a:graphicFrameLocks noGrp="1"/>
          </p:cNvGraphicFramePr>
          <p:nvPr>
            <p:ph sz="quarter" idx="4"/>
            <p:extLst>
              <p:ext uri="{D42A27DB-BD31-4B8C-83A1-F6EECF244321}">
                <p14:modId xmlns:p14="http://schemas.microsoft.com/office/powerpoint/2010/main" val="2845394831"/>
              </p:ext>
            </p:extLst>
          </p:nvPr>
        </p:nvGraphicFramePr>
        <p:xfrm>
          <a:off x="4667944" y="2321844"/>
          <a:ext cx="4760814" cy="3180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082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Tog hjälp av kurator
Tolka för att få mig förstå, hjälper med bernet när jag är upptagen med annat.
Träffa psykolog
Träffade &lt;NAME&gt; tillsammans med min fru. Hon hade ett väldigt fint bemötande och gav väldigt bra tips och idéer som även funkar bra i praktiken.
Träffar &lt;NAME&gt;
Träffar &lt;NAME&gt; som hjälper mig med konflikter med sonen
Träffar Föräldrastödjare
Träffat &lt;NAME&gt; under ett par samtal. Känns så tryggt och bra inför vår kommande dotters förlossning. Nu är jag redo och bli mamma.
Träffat en läkare som var på plats om fråga om mitt barn
Träffat kurator
Träffat kurator
Training my child for potty.
Träna svenska och iblad många frågar om min dotter de är snäll
Trauma bearbetning
Trevlig välkomnande bemötande när vi är på öppna förskolan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Trevlig välkomnande, hjälper till med min son, ger massa rådd…
Trevliga med mycket tips och intressant information! :)
Trevliga och förstående/stöttande samtal när vi besöker verksamheten.
Trevliga personalen alltid och hjälpsam när det jag nånting fråga👍
Trevliga, intresserade, engagerade och hjälpsamma
Trevligt ställe att vara på för barnen. Fin öppen förskola
Trosig 4 åring med väldigt hett temperament
Trygghet genom samtal ang olika oroligheter kring mitt barn och föräldraskap
Trygghet i min föräldraroll. Lärt mig sånger.
Trygghetscirkel Massagekurs
Trygghetscirkeln
Trygghetscirkeln
Tx: Om amningen och om jag har frågor.
Tycker att man får fint bemötande och blir tagen på allvar. Samtliga har alltid tagit sig tid att lyssna, prata och byta några ord, till och med i korridoren. Det är så värdefullt.
Tydlig hjälp och svar</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Tydliga besked, exempelvis inte ställs för många frågor
Umgänge socialitet
Under en träff på öppna förskolan såg personalen att jag mådde dåligt, hon har tagit mig ut sidan och frågade hur jag mår . Vid den tidpunkten mådde jag ”skit”. Hon hjälpte mig att ta kontakt och prata med någon annan. Jag är så tacksam, för det lilla hade förändrade mitt liv. Man måste våga be om hjälp. Så tacksam för detta ❤️.
Under hela min graviditet, både fysiska besök och digitalt
Underbara medarbetare, alltid hjälpsamma, goda och glada.
Undrar jag något och de själva inte har svar hjälper dom mig att ta reda på de under besöket eller ger mig tips på vart jag kan vända mig för att finna svar
Uppföljning av tillväxt
Uppföljning och engagemang.
Uppföljning på ett galant sätt.
Uppskattar att få mkt pepp och beröm av BHVsköterskan
Uppsökt av familjerådgivare och informerad om de saker man kan få hjälp med.
Utbildning inför förlossning
Utbildning, samtal om partnerskap och syskonproblem
Vägledning i föräldraskapet
Vägledning och uppmuntran inför att jag ska lämna över föräldraledigheten till barnets pappa</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Vägledning, stöttning, tips
Väldigt familjärt och mysigt, man vågar fråga om det är något man undrar över
Väldigt fint stöd och omtanke av bvc sköterska efter förlossning. Fick stort förtroende för henne!
Väldigt hjälpsam personal på öppna förskolan sannegården
Väldigt lyhörd, frågar om inte bara mitt barns mående utan även mitt och mina andra barn.
Väldigt ödmjuka och jordnära. De pratar lugnt och respektfullt med mig som får mig att känna mig trygg och bekräftad. Jag är jätte nöjd hur jag är bemött. De är lyhörda, tar emot mig så fort de kan.
Väldigt snäll personal
Väldigt trevlig personal! Glada och roliga med! Öppna och välkomnande till alla föräldrar oavsett bakgrund. Väldigt kul initiativ också att det finns en stund för engelsktalande eller internationella familjer att träffas och prata lite svenska (tror jag det var!) Så bra! Modernt och fräscha lokaler också! Släpper också in mycket ljus. Väldigt bra. När vi är där känns det alltid väldigt enkelt att bara börja dyka in i det bebisen vill och det är bra stämning - det underlättar också för en att prata med andra föräldrar. Vi är stammisar! Tack för allt 🤗
Välkomnande
Vår dotter &lt;NAME&gt; hade problem med sömnen.
Var jag borde vända mig när jag inte mår så bra själv
Var jag ska göra framför mina böhv
Vår son har haft stark rädsla för läkarbesök tidigare i livet efter att ha gjort väldigt många traumatiska undersökningar, blodprover osv. Ni bemötte detta fantastiskt (&lt;NAME&gt;) genom att få komma på besök i början där vi bara leker, pratar, skapar en relation. Detta hjälpte honom så mycket och idag har han ingen läkarskräck. Våra behov och vår oro tas alltid på allvar och vi känner oss alltid trygga i att ringa om det är något. &lt;NAME&gt; är och har varit väldigt betydelsefull för oss alla i vår familj.
Var väldigt illamående i min graviditet och fick mycket stöd och hjälp. Fick också mycket stöttning med sonens mp-allergi och eksem.
Vardagligt stöd vid informella samtal</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Varit hos Råd och stöd, fått prata med &lt;NAME&gt;. Det har varit jätte bra för mig och min fru.
Varit i kontakt med förebyggande socialtjänsten för att hjälpa till i relationen mellan äldre släkting och dotter.
Varje fråga som ställts har alltid blivit besvarad med tips och råd
Varje gång jag känt att det är svårt med ex mitt barn inte äter, varit sjuk, varit våldsam mot mig eller inte sovit om nätterna. Som ny förälder har jag känt en sånt enormt stöd och hjälp från öppna förskolan.
Varje gång jag kommer till familjecentralen så får jag alltid avlastning med mitt barn
Världens trevligaste barnmorska.
Växa tryggt
Verktyg för att separera från min sambo
Verktyg för hur vi ska arbeta vidare
Vi får alltid svar på frågor som vi haft. Mycket bra BVC. Vi är väldigt nöjda med &lt;NAME&gt;.
Vi fick hjälp att hitta en digital utbildning med psykolog
Vi fick hjälp med en förlossningsdepression
Vi fick remisser som vi inte fått tidigare. Vi kände oss lyssnade på.
Vi fick stöd när vi som föräldrar hade det tufft i förhållandet. För att kunna vara bra föräldrar trots att det är tufft med små barn.
Vi for alltid de bästa svaren när vi fråga om någonting som viktigt till oss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Vi hade en kämpig start (vår dotter gick ner i vikt o en hel del magont) så fick extra tid på bhv samt träffade en på öppna förskolan som visade magmassage särskilt för oss.
Vi hade problem med vår sons sömn när han va mindre och vi hamnade hos en familjekurator och fick lite tips på hur vi skulle göra med hans sömn
Vi har fått fantastiskt fin hjälp av &lt;NAME&gt; sen första besöket. Hon har hjälpt oss att skriva remiss till Öron, näsa och hals på Ryhov och att få en kontakt att prata med på familjecentralen.
Vi har fått mycket bra information kring stöd på familjecentralen!
Vi har fått stöd och hjälp genom olika tips och tricks. Men framförallt så har min fru &lt;NAME&gt; fått en enorm hjälp genom att kunna diskutera och få vägledning.
Vi har pratat en del om förskolestart och fått en del input och råd. Givande! Sen diskuterar vi ofta samhällsfrågor, som ger fina och lärorika insikter.
Vi har pratat med familjerådgivare om övergången från ett barn till två och allt vad det innebär.
Vi har pratat om många olika sorters livsutmaningar och om rollen som föräldrar.
Vi har ringt och fått hjälp på våra frågor, som vi har behövt. Snabba svar vilket uppskattas mycket
Vi kom akut och fick hjälp
Vid amning endel hjälp!!
Vid amning och vid andra bekymmer som uppstått kring barnet.
Vid baby blues, samtalsstöd
Vid behov av rådgivning för hur jag ska prata med min 2,5 åriga dotter när hennes morfar är obotligt sjuk och får vård i livets slutskede
Vid förlossningsdepression</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Vid första barnet bar jag i kontakt med socionomen för lite samtalsstöd. Extra barnpassning om man själv behöver gå på toaletten och annan hjälp med tips och idéer eller rådgivning. Även på mvh får man bra stöd.
Vid frågor gällande barn så får jag och partnern alltid stöd och svar, detsamma vid frågor kring relationer.
Vid frågor skickar vi rost meddelande och vi får svar direkt efter
Vid fungeringar får tips och vägledning som är hjälpsam
Vid oro i början har vi kunnat ringa och rådfråga.
Viken jag behöver och undrar om
Viktiga och betydelsefulla samtal med pedagogerna om förskola och annat relevant. Mycket nöjd och tacksam. Bästa öppna förskolan i Malmö tycker jag och mina väninnor.
Vissa applikationer som kräver goda kunskaper i svenska språket och tips
Vud jobbiga situationer i livet
Vuxenkontakt och avslappning
Vuxenprat och avlastning med barnen
Waji furan sodhawayn baladhan firfircooni dheeri ah
We had so many questions regarding pregnancy, but our midwife has kindly answered all of them.
When ever i ask questions I get an instant response
When i do not understand swedish,they help me translate in english.</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When i start to work its hard to write time onvikariabanken i ask to them they help me .
Whenever I have had questions and queries, I have received the information.
With information
With one of my childrens eating habits.
Yes
اتعلم اللغة السويدية وابنتي تلعب في الفورشكولا ونحن سعداء جدا
اتعلم اللغة السويدية واذهب الى الفورشكولا لاجل ابنتي ونحن سعداء جدا بهذا
ارشادات عن المنطقة مع عرض المساعدة إذا احتجت شئ
التسجيل في المدرسه لطفلي معلومات بخصوص الانشطه مساعده من قبل السوسيال تقويه في اللغه السويديه انا وعائلتي سعداء جدأ
المساعدة في تربية الأطفال في القوانين وتعليم الأطفال بكل شي
الموظفين جدا رائعون ومحترمين لما أحتاج منهم مساعده لأجل ابني احصل على المساعده فورا
الناصحه العائليه
انا سعيد جدا بهذا الدعم الدعم الذي تلقيت هوا شعور الطفل ماذا يريد وكيف التعامل معه دعم الطفل للاستكشاف كيف اكون مع الطفل عند الفرح السعاده البكاء الحزن الغضب كيف ادعم طفلي توفير الراحة له انا اكون مصدر الدعم والأمان
انصلح
تساعدني المعلمه في دراسه اللغه السويديه وكل يوم اتعلم جمل وكلمات في اللغه السويديه وأيضاً</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تعلم الغه
تعليم اللغة
تلقيت معلومات عن كيفية إجراء الاسعافات الأولية في حالة الإغماء او الاختناق للطفل والبالغ وايضا شاركة في احد المحاضرات التعريفية حول حقوق الطفل وشاركة أيضا بنشاط حول تعزيز القراءة للاطفال بالتعاون مع المكتبة.
دائما أتلقى دعم على اسالتي . واتلقى نصائح مهمة في الحياة العملية و في تربية الاطفال
رعايه الصحيه
ساعدوني في تسجيل طفلي في الروضه وفي كل مااحتاجه.
ساعدووني في تعلم الكثير من السويديه ويعتنون جيدا بطفلي
قابلتي &lt;NAME&gt; متعاونة معي جدا ودائما تدعمني بطريقة إيجابية خصوصا عندما كان لدي خوف من الولادة🌼
كتييير طيبين وتعامل راقي
كنت جديدة في المدينة مع طفلتي و لقد زودوني بالكثير من المعلومات المفيدة لتربية طفلتي ، حتى بشأن الحكمة في المدينة و هم دائما يساعدوني إذا كنت بحاجة لأية نصيحة أو معلومة
مساعد في تعليم القه
مساعدة معنوية
مساعدتي في اللغة السويدية
مساعدتي في معلومات عن طفلتي
مساعده في اللغه ويساعدني اني اقدم للدراسه أسفي وكل شي احتاجه احس براحه معهم</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معلومات كثيرة بخصوص الاطفال
من از مشاور خانواده اینجا کمک گرفتم
يعاملون الاطفال والاهل بشكل جيد كالأسرة و يفيدوننا بالمعلومات الكبيرة والصغيرة بدون تقليل من قيمة السؤال.</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Hur väl stämmer följande påståenden?</a:t>
            </a:r>
          </a:p>
        </p:txBody>
      </p:sp>
      <p:graphicFrame>
        <p:nvGraphicFramePr>
          <p:cNvPr id="7" name="Chart 8">
            <a:extLst>
              <a:ext uri="{FF2B5EF4-FFF2-40B4-BE49-F238E27FC236}">
                <a16:creationId xmlns:a16="http://schemas.microsoft.com/office/drawing/2014/main" id="{6931865D-920F-5C24-66CD-5EA1070CD3DD}"/>
              </a:ext>
            </a:extLst>
          </p:cNvPr>
          <p:cNvGraphicFramePr/>
          <p:nvPr>
            <p:extLst>
              <p:ext uri="{D42A27DB-BD31-4B8C-83A1-F6EECF244321}">
                <p14:modId xmlns:p14="http://schemas.microsoft.com/office/powerpoint/2010/main" val="77505768"/>
              </p:ext>
            </p:extLst>
          </p:nvPr>
        </p:nvGraphicFramePr>
        <p:xfrm>
          <a:off x="704851" y="1670922"/>
          <a:ext cx="8316316" cy="253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ell 7">
            <a:extLst>
              <a:ext uri="{FF2B5EF4-FFF2-40B4-BE49-F238E27FC236}">
                <a16:creationId xmlns:a16="http://schemas.microsoft.com/office/drawing/2014/main" id="{521D0438-8E7F-565D-EE6F-592A5094DCE2}"/>
              </a:ext>
            </a:extLst>
          </p:cNvPr>
          <p:cNvGraphicFramePr>
            <a:graphicFrameLocks noGrp="1"/>
          </p:cNvGraphicFramePr>
          <p:nvPr>
            <p:extLst>
              <p:ext uri="{D42A27DB-BD31-4B8C-83A1-F6EECF244321}">
                <p14:modId xmlns:p14="http://schemas.microsoft.com/office/powerpoint/2010/main" val="2570659285"/>
              </p:ext>
            </p:extLst>
          </p:nvPr>
        </p:nvGraphicFramePr>
        <p:xfrm>
          <a:off x="704849" y="4298631"/>
          <a:ext cx="8650800" cy="1401470"/>
        </p:xfrm>
        <a:graphic>
          <a:graphicData uri="http://schemas.openxmlformats.org/drawingml/2006/table">
            <a:tbl>
              <a:tblPr firstRow="1" bandRow="1">
                <a:tableStyleId>{5C22544A-7EE6-4342-B048-85BDC9FD1C3A}</a:tableStyleId>
              </a:tblPr>
              <a:tblGrid>
                <a:gridCol w="3963034">
                  <a:extLst>
                    <a:ext uri="{9D8B030D-6E8A-4147-A177-3AD203B41FA5}">
                      <a16:colId xmlns:a16="http://schemas.microsoft.com/office/drawing/2014/main" val="1159429802"/>
                    </a:ext>
                  </a:extLst>
                </a:gridCol>
                <a:gridCol w="2544970">
                  <a:extLst>
                    <a:ext uri="{9D8B030D-6E8A-4147-A177-3AD203B41FA5}">
                      <a16:colId xmlns:a16="http://schemas.microsoft.com/office/drawing/2014/main" val="2021594479"/>
                    </a:ext>
                  </a:extLst>
                </a:gridCol>
                <a:gridCol w="2142796">
                  <a:extLst>
                    <a:ext uri="{9D8B030D-6E8A-4147-A177-3AD203B41FA5}">
                      <a16:colId xmlns:a16="http://schemas.microsoft.com/office/drawing/2014/main" val="2967166854"/>
                    </a:ext>
                  </a:extLst>
                </a:gridCol>
              </a:tblGrid>
              <a:tr h="578510">
                <a:tc>
                  <a:txBody>
                    <a:bodyPr/>
                    <a:lstStyle/>
                    <a:p>
                      <a:r>
                        <a:rPr lang="sv-SE" sz="100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Andel (%)</a:t>
                      </a:r>
                    </a:p>
                  </a:txBody>
                  <a:tcPr anchor="ctr"/>
                </a:tc>
                <a:tc>
                  <a:txBody>
                    <a:bodyPr/>
                    <a:lstStyle/>
                    <a:p>
                      <a:r>
                        <a:rPr lang="sv-SE" sz="1000"/>
                        <a:t>Antal svar för enhet</a:t>
                      </a:r>
                    </a:p>
                    <a:p>
                      <a:r>
                        <a:rPr lang="sv-SE" sz="1000"/>
                        <a:t>exkl. "Inte aktuellt"</a:t>
                      </a:r>
                    </a:p>
                  </a:txBody>
                  <a:tcPr anchor="ctr"/>
                </a:tc>
                <a:extLst>
                  <a:ext uri="{0D108BD9-81ED-4DB2-BD59-A6C34878D82A}">
                    <a16:rowId xmlns:a16="http://schemas.microsoft.com/office/drawing/2014/main" val="14081197"/>
                  </a:ext>
                </a:extLst>
              </a:tr>
              <a:tr h="214132">
                <a:tc>
                  <a:txBody>
                    <a:bodyPr/>
                    <a:lstStyle/>
                    <a:p>
                      <a:r>
                        <a:rPr lang="sv-SE" sz="1200"/>
                        <a:t>Familjecentralen har hjälpt mig att bli bättre på svenska</a:t>
                      </a:r>
                    </a:p>
                  </a:txBody>
                  <a:tcPr anchor="ctr"/>
                </a:tc>
                <a:tc>
                  <a:txBody>
                    <a:bodyPr/>
                    <a:lstStyle/>
                    <a:p>
                      <a:r>
                        <a:rPr lang="sv-SE" sz="1200"/>
                        <a:t>81 %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732</a:t>
                      </a:r>
                    </a:p>
                  </a:txBody>
                  <a:tcPr anchor="ctr"/>
                </a:tc>
                <a:extLst>
                  <a:ext uri="{0D108BD9-81ED-4DB2-BD59-A6C34878D82A}">
                    <a16:rowId xmlns:a16="http://schemas.microsoft.com/office/drawing/2014/main" val="2180593050"/>
                  </a:ext>
                </a:extLst>
              </a:tr>
              <a:tr h="214132">
                <a:tc>
                  <a:txBody>
                    <a:bodyPr/>
                    <a:lstStyle/>
                    <a:p>
                      <a:r>
                        <a:rPr lang="sv-SE" sz="1200"/>
                        <a:t>Familjecentralen har hjälpt mig att förstå mer om hur det är att vara förälder i Sverige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90 %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828</a:t>
                      </a:r>
                    </a:p>
                  </a:txBody>
                  <a:tcPr anchor="ctr"/>
                </a:tc>
                <a:extLst>
                  <a:ext uri="{0D108BD9-81ED-4DB2-BD59-A6C34878D82A}">
                    <a16:rowId xmlns:a16="http://schemas.microsoft.com/office/drawing/2014/main" val="2419974229"/>
                  </a:ext>
                </a:extLst>
              </a:tr>
              <a:tr h="214132">
                <a:tc>
                  <a:txBody>
                    <a:bodyPr/>
                    <a:lstStyle/>
                    <a:p>
                      <a:r>
                        <a:rPr lang="sv-SE" sz="1200"/>
                        <a:t>Familjecentralen har hjälpt mig att förstå mer om hur det svenska samhället fungerar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87 %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793</a:t>
                      </a:r>
                    </a:p>
                  </a:txBody>
                  <a:tcPr anchor="ctr"/>
                </a:tc>
                <a:extLst>
                  <a:ext uri="{0D108BD9-81ED-4DB2-BD59-A6C34878D82A}">
                    <a16:rowId xmlns:a16="http://schemas.microsoft.com/office/drawing/2014/main" val="3038753263"/>
                  </a:ext>
                </a:extLst>
              </a:tr>
            </a:tbl>
          </a:graphicData>
        </a:graphic>
      </p:graphicFrame>
      <p:sp>
        <p:nvSpPr>
          <p:cNvPr id="13" name="TextBox 12">
            <a:extLst>
              <a:ext uri="{FF2B5EF4-FFF2-40B4-BE49-F238E27FC236}">
                <a16:creationId xmlns:a16="http://schemas.microsoft.com/office/drawing/2014/main" id="{B3AB52BA-F0ED-51F7-FC96-AB44417ABFEB}"/>
              </a:ext>
            </a:extLst>
          </p:cNvPr>
          <p:cNvSpPr txBox="1"/>
          <p:nvPr/>
        </p:nvSpPr>
        <p:spPr>
          <a:xfrm>
            <a:off x="8850199" y="2061399"/>
            <a:ext cx="1387310" cy="1546834"/>
          </a:xfrm>
          <a:prstGeom prst="rect">
            <a:avLst/>
          </a:prstGeom>
          <a:noFill/>
        </p:spPr>
        <p:txBody>
          <a:bodyPr wrap="square" rtlCol="0">
            <a:spAutoFit/>
          </a:bodyPr>
          <a:lstStyle/>
          <a:p>
            <a:pPr>
              <a:lnSpc>
                <a:spcPct val="150000"/>
              </a:lnSpc>
            </a:pPr>
            <a:r>
              <a:rPr lang="en-GB" sz="800"/>
              <a:t>25 %</a:t>
            </a:r>
          </a:p>
          <a:p>
            <a:pPr>
              <a:lnSpc>
                <a:spcPct val="150000"/>
              </a:lnSpc>
            </a:pPr>
            <a:endParaRPr lang="en-GB" sz="800"/>
          </a:p>
          <a:p>
            <a:pPr>
              <a:lnSpc>
                <a:spcPct val="150000"/>
              </a:lnSpc>
            </a:pPr>
            <a:endParaRPr lang="en-GB" sz="800"/>
          </a:p>
          <a:p>
            <a:pPr>
              <a:lnSpc>
                <a:spcPct val="150000"/>
              </a:lnSpc>
            </a:pPr>
            <a:r>
              <a:rPr lang="en-GB" sz="800"/>
              <a:t>15 %</a:t>
            </a:r>
          </a:p>
          <a:p>
            <a:pPr>
              <a:lnSpc>
                <a:spcPct val="150000"/>
              </a:lnSpc>
            </a:pPr>
            <a:endParaRPr lang="en-GB" sz="800"/>
          </a:p>
          <a:p>
            <a:pPr>
              <a:lnSpc>
                <a:spcPct val="150000"/>
              </a:lnSpc>
            </a:pPr>
            <a:endParaRPr lang="en-GB" sz="800"/>
          </a:p>
          <a:p>
            <a:pPr>
              <a:lnSpc>
                <a:spcPct val="150000"/>
              </a:lnSpc>
            </a:pPr>
            <a:r>
              <a:rPr lang="en-GB" sz="800"/>
              <a:t>19 %</a:t>
            </a:r>
          </a:p>
          <a:p>
            <a:pPr>
              <a:lnSpc>
                <a:spcPct val="150000"/>
              </a:lnSpc>
            </a:pPr>
            <a:endParaRPr lang="en-GB" sz="800"/>
          </a:p>
        </p:txBody>
      </p:sp>
      <p:sp>
        <p:nvSpPr>
          <p:cNvPr id="14" name="TextBox 13">
            <a:extLst>
              <a:ext uri="{FF2B5EF4-FFF2-40B4-BE49-F238E27FC236}">
                <a16:creationId xmlns:a16="http://schemas.microsoft.com/office/drawing/2014/main" id="{56404963-38CB-CF02-1846-ED4120C3ACFB}"/>
              </a:ext>
            </a:extLst>
          </p:cNvPr>
          <p:cNvSpPr txBox="1"/>
          <p:nvPr/>
        </p:nvSpPr>
        <p:spPr>
          <a:xfrm>
            <a:off x="8558829" y="1607601"/>
            <a:ext cx="990238" cy="254172"/>
          </a:xfrm>
          <a:prstGeom prst="rect">
            <a:avLst/>
          </a:prstGeom>
          <a:noFill/>
        </p:spPr>
        <p:txBody>
          <a:bodyPr wrap="square">
            <a:spAutoFit/>
          </a:bodyPr>
          <a:lstStyle/>
          <a:p>
            <a:pPr algn="r">
              <a:lnSpc>
                <a:spcPct val="150000"/>
              </a:lnSpc>
            </a:pPr>
            <a:r>
              <a:rPr lang="en-SE" sz="800"/>
              <a:t>Inte aktuellt</a:t>
            </a:r>
          </a:p>
        </p:txBody>
      </p:sp>
      <p:sp>
        <p:nvSpPr>
          <p:cNvPr id="3" name="Platshållare för text 4">
            <a:extLst>
              <a:ext uri="{FF2B5EF4-FFF2-40B4-BE49-F238E27FC236}">
                <a16:creationId xmlns:a16="http://schemas.microsoft.com/office/drawing/2014/main" id="{45595DED-0841-54CE-8923-3C1E48BA8D94}"/>
              </a:ext>
            </a:extLst>
          </p:cNvPr>
          <p:cNvSpPr txBox="1">
            <a:spLocks/>
          </p:cNvSpPr>
          <p:nvPr/>
        </p:nvSpPr>
        <p:spPr>
          <a:xfrm>
            <a:off x="476574" y="1046968"/>
            <a:ext cx="6798869"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a:t>Frågorna nedan har ställts till de som svarat ”0-5 år” eller ”6-15 år” på frågan ”Hur länge har du bott i Sverige?” </a:t>
            </a:r>
          </a:p>
        </p:txBody>
      </p:sp>
    </p:spTree>
    <p:extLst>
      <p:ext uri="{BB962C8B-B14F-4D97-AF65-F5344CB8AC3E}">
        <p14:creationId xmlns:p14="http://schemas.microsoft.com/office/powerpoint/2010/main" val="131061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extLst>
              <p:ext uri="{D42A27DB-BD31-4B8C-83A1-F6EECF244321}">
                <p14:modId xmlns:p14="http://schemas.microsoft.com/office/powerpoint/2010/main" val="144308259"/>
              </p:ext>
            </p:extLst>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1418821939"/>
              </p:ext>
            </p:extLst>
          </p:nvPr>
        </p:nvGraphicFramePr>
        <p:xfrm>
          <a:off x="704849" y="4545747"/>
          <a:ext cx="8650800" cy="852830"/>
        </p:xfrm>
        <a:graphic>
          <a:graphicData uri="http://schemas.openxmlformats.org/drawingml/2006/table">
            <a:tbl>
              <a:tblPr firstRow="1" bandRow="1">
                <a:tableStyleId>{5C22544A-7EE6-4342-B048-85BDC9FD1C3A}</a:tableStyleId>
              </a:tblPr>
              <a:tblGrid>
                <a:gridCol w="3963034">
                  <a:extLst>
                    <a:ext uri="{9D8B030D-6E8A-4147-A177-3AD203B41FA5}">
                      <a16:colId xmlns:a16="http://schemas.microsoft.com/office/drawing/2014/main" val="1159429802"/>
                    </a:ext>
                  </a:extLst>
                </a:gridCol>
                <a:gridCol w="2544970">
                  <a:extLst>
                    <a:ext uri="{9D8B030D-6E8A-4147-A177-3AD203B41FA5}">
                      <a16:colId xmlns:a16="http://schemas.microsoft.com/office/drawing/2014/main" val="2021594479"/>
                    </a:ext>
                  </a:extLst>
                </a:gridCol>
                <a:gridCol w="2142796">
                  <a:extLst>
                    <a:ext uri="{9D8B030D-6E8A-4147-A177-3AD203B41FA5}">
                      <a16:colId xmlns:a16="http://schemas.microsoft.com/office/drawing/2014/main" val="2967166854"/>
                    </a:ext>
                  </a:extLst>
                </a:gridCol>
              </a:tblGrid>
              <a:tr h="578510">
                <a:tc>
                  <a:txBody>
                    <a:bodyPr/>
                    <a:lstStyle/>
                    <a:p>
                      <a:r>
                        <a:rPr lang="sv-SE" sz="100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Andel (%)</a:t>
                      </a:r>
                    </a:p>
                  </a:txBody>
                  <a:tcPr anchor="ctr"/>
                </a:tc>
                <a:tc>
                  <a:txBody>
                    <a:bodyPr/>
                    <a:lstStyle/>
                    <a:p>
                      <a:r>
                        <a:rPr lang="sv-SE" sz="1000"/>
                        <a:t>Antal svar </a:t>
                      </a:r>
                    </a:p>
                    <a:p>
                      <a:r>
                        <a:rPr lang="sv-SE" sz="1000"/>
                        <a:t>exkl. "Vet inte"</a:t>
                      </a:r>
                    </a:p>
                  </a:txBody>
                  <a:tcPr anchor="ctr"/>
                </a:tc>
                <a:extLst>
                  <a:ext uri="{0D108BD9-81ED-4DB2-BD59-A6C34878D82A}">
                    <a16:rowId xmlns:a16="http://schemas.microsoft.com/office/drawing/2014/main" val="14081197"/>
                  </a:ext>
                </a:extLst>
              </a:tr>
              <a:tr h="214132">
                <a:tc>
                  <a:txBody>
                    <a:bodyPr/>
                    <a:lstStyle/>
                    <a:p>
                      <a:r>
                        <a:rPr lang="sv-SE" sz="1200"/>
                        <a:t>Har du deltagit i föräldragrupp på familjecentralen det senaste året?</a:t>
                      </a:r>
                    </a:p>
                  </a:txBody>
                  <a:tcPr anchor="ctr"/>
                </a:tc>
                <a:tc>
                  <a:txBody>
                    <a:bodyPr/>
                    <a:lstStyle/>
                    <a:p>
                      <a:r>
                        <a:rPr lang="sv-SE" sz="1200"/>
                        <a:t>40 %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5160</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A5D2213F-E67E-7198-3B23-9D33AB47A455}"/>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8 %</a:t>
            </a:r>
          </a:p>
          <a:p>
            <a:pPr>
              <a:lnSpc>
                <a:spcPct val="150000"/>
              </a:lnSpc>
            </a:pPr>
            <a:endParaRPr lang="en-SE" sz="800"/>
          </a:p>
        </p:txBody>
      </p:sp>
    </p:spTree>
    <p:extLst>
      <p:ext uri="{BB962C8B-B14F-4D97-AF65-F5344CB8AC3E}">
        <p14:creationId xmlns:p14="http://schemas.microsoft.com/office/powerpoint/2010/main" val="3450289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8">
            <a:extLst>
              <a:ext uri="{FF2B5EF4-FFF2-40B4-BE49-F238E27FC236}">
                <a16:creationId xmlns:a16="http://schemas.microsoft.com/office/drawing/2014/main" id="{6931865D-920F-5C24-66CD-5EA1070CD3DD}"/>
              </a:ext>
            </a:extLst>
          </p:cNvPr>
          <p:cNvGraphicFramePr/>
          <p:nvPr>
            <p:extLst>
              <p:ext uri="{D42A27DB-BD31-4B8C-83A1-F6EECF244321}">
                <p14:modId xmlns:p14="http://schemas.microsoft.com/office/powerpoint/2010/main" val="2975758941"/>
              </p:ext>
            </p:extLst>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1750728397"/>
              </p:ext>
            </p:extLst>
          </p:nvPr>
        </p:nvGraphicFramePr>
        <p:xfrm>
          <a:off x="704849" y="4032000"/>
          <a:ext cx="8650800" cy="1401470"/>
        </p:xfrm>
        <a:graphic>
          <a:graphicData uri="http://schemas.openxmlformats.org/drawingml/2006/table">
            <a:tbl>
              <a:tblPr firstRow="1" bandRow="1">
                <a:tableStyleId>{5C22544A-7EE6-4342-B048-85BDC9FD1C3A}</a:tableStyleId>
              </a:tblPr>
              <a:tblGrid>
                <a:gridCol w="3963033">
                  <a:extLst>
                    <a:ext uri="{9D8B030D-6E8A-4147-A177-3AD203B41FA5}">
                      <a16:colId xmlns:a16="http://schemas.microsoft.com/office/drawing/2014/main" val="1159429802"/>
                    </a:ext>
                  </a:extLst>
                </a:gridCol>
                <a:gridCol w="2430604">
                  <a:extLst>
                    <a:ext uri="{9D8B030D-6E8A-4147-A177-3AD203B41FA5}">
                      <a16:colId xmlns:a16="http://schemas.microsoft.com/office/drawing/2014/main" val="2021594479"/>
                    </a:ext>
                  </a:extLst>
                </a:gridCol>
                <a:gridCol w="2257163">
                  <a:extLst>
                    <a:ext uri="{9D8B030D-6E8A-4147-A177-3AD203B41FA5}">
                      <a16:colId xmlns:a16="http://schemas.microsoft.com/office/drawing/2014/main" val="2967166854"/>
                    </a:ext>
                  </a:extLst>
                </a:gridCol>
              </a:tblGrid>
              <a:tr h="578510">
                <a:tc>
                  <a:txBody>
                    <a:bodyPr/>
                    <a:lstStyle/>
                    <a:p>
                      <a:r>
                        <a:rPr lang="sv-SE" sz="100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Andel (%)</a:t>
                      </a:r>
                    </a:p>
                  </a:txBody>
                  <a:tcPr anchor="ctr"/>
                </a:tc>
                <a:tc>
                  <a:txBody>
                    <a:bodyPr/>
                    <a:lstStyle/>
                    <a:p>
                      <a:r>
                        <a:rPr lang="sv-SE" sz="1000"/>
                        <a:t>Antal svar </a:t>
                      </a:r>
                    </a:p>
                    <a:p>
                      <a:r>
                        <a:rPr lang="sv-SE" sz="1000"/>
                        <a:t>exkl. ”Vet inte"</a:t>
                      </a:r>
                    </a:p>
                  </a:txBody>
                  <a:tcPr anchor="ctr"/>
                </a:tc>
                <a:extLst>
                  <a:ext uri="{0D108BD9-81ED-4DB2-BD59-A6C34878D82A}">
                    <a16:rowId xmlns:a16="http://schemas.microsoft.com/office/drawing/2014/main" val="14081197"/>
                  </a:ext>
                </a:extLst>
              </a:tr>
              <a:tr h="214132">
                <a:tc>
                  <a:txBody>
                    <a:bodyPr/>
                    <a:lstStyle/>
                    <a:p>
                      <a:r>
                        <a:rPr lang="sv-SE" sz="1200"/>
                        <a:t>Jag känner mig mer trygg i mitt föräldraskap</a:t>
                      </a:r>
                    </a:p>
                  </a:txBody>
                  <a:tcPr anchor="ctr"/>
                </a:tc>
                <a:tc>
                  <a:txBody>
                    <a:bodyPr/>
                    <a:lstStyle/>
                    <a:p>
                      <a:r>
                        <a:rPr lang="sv-SE" sz="1200"/>
                        <a:t>96 %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1851</a:t>
                      </a:r>
                    </a:p>
                  </a:txBody>
                  <a:tcPr anchor="ctr"/>
                </a:tc>
                <a:extLst>
                  <a:ext uri="{0D108BD9-81ED-4DB2-BD59-A6C34878D82A}">
                    <a16:rowId xmlns:a16="http://schemas.microsoft.com/office/drawing/2014/main" val="2180593050"/>
                  </a:ext>
                </a:extLst>
              </a:tr>
              <a:tr h="214132">
                <a:tc>
                  <a:txBody>
                    <a:bodyPr/>
                    <a:lstStyle/>
                    <a:p>
                      <a:r>
                        <a:rPr lang="sv-SE" sz="120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93 %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1874</a:t>
                      </a:r>
                    </a:p>
                  </a:txBody>
                  <a:tcPr anchor="ctr"/>
                </a:tc>
                <a:extLst>
                  <a:ext uri="{0D108BD9-81ED-4DB2-BD59-A6C34878D82A}">
                    <a16:rowId xmlns:a16="http://schemas.microsoft.com/office/drawing/2014/main" val="2419974229"/>
                  </a:ext>
                </a:extLst>
              </a:tr>
              <a:tr h="214132">
                <a:tc>
                  <a:txBody>
                    <a:bodyPr/>
                    <a:lstStyle/>
                    <a:p>
                      <a:r>
                        <a:rPr lang="sv-SE" sz="120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95 %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1919</a:t>
                      </a:r>
                    </a:p>
                  </a:txBody>
                  <a:tcPr anchor="ctr"/>
                </a:tc>
                <a:extLst>
                  <a:ext uri="{0D108BD9-81ED-4DB2-BD59-A6C34878D82A}">
                    <a16:rowId xmlns:a16="http://schemas.microsoft.com/office/drawing/2014/main" val="3038753263"/>
                  </a:ext>
                </a:extLst>
              </a:tr>
            </a:tbl>
          </a:graphicData>
        </a:graphic>
      </p:graphicFrame>
      <p:sp>
        <p:nvSpPr>
          <p:cNvPr id="10" name="TextBox 9">
            <a:extLst>
              <a:ext uri="{FF2B5EF4-FFF2-40B4-BE49-F238E27FC236}">
                <a16:creationId xmlns:a16="http://schemas.microsoft.com/office/drawing/2014/main" id="{5AB581B9-8D13-18AB-A7DA-E06459D85CAF}"/>
              </a:ext>
            </a:extLst>
          </p:cNvPr>
          <p:cNvSpPr txBox="1"/>
          <p:nvPr/>
        </p:nvSpPr>
        <p:spPr>
          <a:xfrm>
            <a:off x="8660203" y="1827901"/>
            <a:ext cx="1387310" cy="1446550"/>
          </a:xfrm>
          <a:prstGeom prst="rect">
            <a:avLst/>
          </a:prstGeom>
          <a:noFill/>
        </p:spPr>
        <p:txBody>
          <a:bodyPr wrap="square" rtlCol="0">
            <a:spAutoFit/>
          </a:bodyPr>
          <a:lstStyle/>
          <a:p>
            <a:r>
              <a:rPr lang="en-GB" sz="800"/>
              <a:t>9 %</a:t>
            </a:r>
          </a:p>
          <a:p>
            <a:endParaRPr lang="en-GB" sz="800"/>
          </a:p>
          <a:p>
            <a:endParaRPr lang="en-GB" sz="800"/>
          </a:p>
          <a:p>
            <a:endParaRPr lang="en-GB" sz="800"/>
          </a:p>
          <a:p>
            <a:endParaRPr lang="en-GB" sz="800"/>
          </a:p>
          <a:p>
            <a:r>
              <a:rPr lang="en-GB" sz="800"/>
              <a:t>8 %</a:t>
            </a:r>
          </a:p>
          <a:p>
            <a:endParaRPr lang="en-GB" sz="800"/>
          </a:p>
          <a:p>
            <a:endParaRPr lang="en-GB" sz="800"/>
          </a:p>
          <a:p>
            <a:endParaRPr lang="en-GB" sz="800"/>
          </a:p>
          <a:p>
            <a:endParaRPr lang="en-GB" sz="800"/>
          </a:p>
          <a:p>
            <a:r>
              <a:rPr lang="en-GB" sz="800"/>
              <a:t>6 %</a:t>
            </a:r>
          </a:p>
        </p:txBody>
      </p:sp>
      <p:sp>
        <p:nvSpPr>
          <p:cNvPr id="11" name="TextBox 10">
            <a:extLst>
              <a:ext uri="{FF2B5EF4-FFF2-40B4-BE49-F238E27FC236}">
                <a16:creationId xmlns:a16="http://schemas.microsoft.com/office/drawing/2014/main" id="{00DCDE93-FAD0-0541-CE19-F4C4186DACA5}"/>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4279443958"/>
              </p:ext>
            </p:extLst>
          </p:nvPr>
        </p:nvGraphicFramePr>
        <p:xfrm>
          <a:off x="704849" y="4545747"/>
          <a:ext cx="8650800" cy="852830"/>
        </p:xfrm>
        <a:graphic>
          <a:graphicData uri="http://schemas.openxmlformats.org/drawingml/2006/table">
            <a:tbl>
              <a:tblPr firstRow="1" bandRow="1">
                <a:tableStyleId>{5C22544A-7EE6-4342-B048-85BDC9FD1C3A}</a:tableStyleId>
              </a:tblPr>
              <a:tblGrid>
                <a:gridCol w="3963034">
                  <a:extLst>
                    <a:ext uri="{9D8B030D-6E8A-4147-A177-3AD203B41FA5}">
                      <a16:colId xmlns:a16="http://schemas.microsoft.com/office/drawing/2014/main" val="1159429802"/>
                    </a:ext>
                  </a:extLst>
                </a:gridCol>
                <a:gridCol w="2544970">
                  <a:extLst>
                    <a:ext uri="{9D8B030D-6E8A-4147-A177-3AD203B41FA5}">
                      <a16:colId xmlns:a16="http://schemas.microsoft.com/office/drawing/2014/main" val="2021594479"/>
                    </a:ext>
                  </a:extLst>
                </a:gridCol>
                <a:gridCol w="2142796">
                  <a:extLst>
                    <a:ext uri="{9D8B030D-6E8A-4147-A177-3AD203B41FA5}">
                      <a16:colId xmlns:a16="http://schemas.microsoft.com/office/drawing/2014/main" val="2967166854"/>
                    </a:ext>
                  </a:extLst>
                </a:gridCol>
              </a:tblGrid>
              <a:tr h="578510">
                <a:tc>
                  <a:txBody>
                    <a:bodyPr/>
                    <a:lstStyle/>
                    <a:p>
                      <a:r>
                        <a:rPr lang="sv-SE" sz="100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Andel (%)</a:t>
                      </a:r>
                    </a:p>
                  </a:txBody>
                  <a:tcPr anchor="ctr"/>
                </a:tc>
                <a:tc>
                  <a:txBody>
                    <a:bodyPr/>
                    <a:lstStyle/>
                    <a:p>
                      <a:r>
                        <a:rPr lang="sv-SE" sz="1000"/>
                        <a:t>Antal svar </a:t>
                      </a:r>
                    </a:p>
                    <a:p>
                      <a:r>
                        <a:rPr lang="sv-SE" sz="1000"/>
                        <a:t>exkl. "Inte aktuellt"</a:t>
                      </a:r>
                    </a:p>
                  </a:txBody>
                  <a:tcPr anchor="ctr"/>
                </a:tc>
                <a:extLst>
                  <a:ext uri="{0D108BD9-81ED-4DB2-BD59-A6C34878D82A}">
                    <a16:rowId xmlns:a16="http://schemas.microsoft.com/office/drawing/2014/main" val="14081197"/>
                  </a:ext>
                </a:extLst>
              </a:tr>
              <a:tr h="214132">
                <a:tc>
                  <a:txBody>
                    <a:bodyPr/>
                    <a:lstStyle/>
                    <a:p>
                      <a:r>
                        <a:rPr lang="sv-SE" sz="1200"/>
                        <a:t>Har du lärt känna nya människor på Familjecentralen?</a:t>
                      </a:r>
                    </a:p>
                  </a:txBody>
                  <a:tcPr anchor="ctr"/>
                </a:tc>
                <a:tc>
                  <a:txBody>
                    <a:bodyPr/>
                    <a:lstStyle/>
                    <a:p>
                      <a:r>
                        <a:rPr lang="sv-SE" sz="1200"/>
                        <a:t>28 %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5165</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8 %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extLst>
              <p:ext uri="{D42A27DB-BD31-4B8C-83A1-F6EECF244321}">
                <p14:modId xmlns:p14="http://schemas.microsoft.com/office/powerpoint/2010/main" val="1000072031"/>
              </p:ext>
            </p:extLst>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
-
-
-
-
-
-
-
,Gör mer reklam till dem föräldrar som vet inte vad fins aktivitet i öppna förskolan. Jag vill öppna förskolan vara som sitt namn ,att öppna för barn till 6 år och man kan komma med sitt barn närsomhelst helst mellan 10:00_17:00 t.ex
.
.
.
.
.
.</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fontScale="92500"/>
          </a:bodyPr>
          <a:lstStyle/>
          <a:p>
            <a:pPr>
              <a:spcBef>
                <a:spcPts val="401"/>
              </a:spcBef>
            </a:pPr>
            <a:r>
              <a:rPr lang="sv-SE" sz="1200"/>
              <a:t>.
…..
“Ett förbättringsområde på familjecentralen är att vi får mer utbildning, eftersom det är viktigt.”
“Jag tycker att familjecentralen kan bli bättre genom att erbjuda fler aktiviteter för barn och föräldrar tillsammans, mer flexibla öppettider så att fler familjer kan delta, samt ge information och stöd på flera språk. Det skulle också vara värdefullt med fler sociala träffar för föräldrar där man kan utbyta erfarenheter och få stöd i vardagen.”
&lt;NAME&gt; i Lidhult
👍
0-3år på tisdagar fm.
1. Ha lite färre leksaker, det blir lätt lite för rörigt för den lilla lokalen. Blir inte så mycket plats att röra sig på. 2. Överväg att ha SFI i en annan lokal, det känns som att SFI-deltagarna blir väldigt störda av övriga besökare på öppna förskolan och det finns inte tillräckligt plats vid matbordet de dagar som det hålls SFI där. Jag antar att det är tänkt för inkludering osv, men jag tycker tyvärr att lokalen är för liten för det; så väljer därför bort Huskvarnas öppna förskola ibland för det blir för mycket folk på liten yta.
1. Ha mer informativa träffar där det inte bara gäller ”pratkort”. Annars kan vi föräldrar träffas med barnen hemma för att bara prata med varandra. 2. Ha lite mer allvar i att föräldrar är där för att vara med sitt barn, föreviga minnen så som gips, målningar osv och att det borde finnas tillgängligt under hela öppettiderna.
1. Större lokal 2. Att personalen verkligen vågar säga till barn som gör något man inte ska och äver dess förälder. 3. Att vara direkt med det man menar och inte säga saker som kan tolkas på olika sätt, då jag har sett en annan familj bli ledsen då personalen sa till mamman på ett inte så snällt sätt men mamman förstod inte riktigt vad hon hade gjort för fel.
2 things. 1) It would be great if we can have the singing time a little earlier since most kids are sleepy by 12. So if singing inga is a bit earlier, they can have lunch and then sleep. 2) If possible, it would be nice to have some more food options available for buying.
3 ايام في الاسبوع فوق العمر سنتين
Activities for mothers
Aktiviteterna på Familjedag var fantastiska och tävlingarna mycket uppmuntrande för barnen. Det skulle vara bra med fler öppna tider eller fler grupper för föräldrar och barn.
Aldrig sluta då det är en viktig plats för en mamma, både nu och gammal. Hjälp mig massor och givit mig många vänner. Väldigt tacksam!</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All är bra
All är Jätte trevlig ingen mer jag förvänta mig förutom dom ska fortsätta ha bra arbetsmiljö och fina arbetsplatser
All is good.
All ways are welcome people
Alla bra.
Alla personaler är bäst
Alla så gott
Allt är bara hundra!!
Allt är bäst på Norrahammars Familj centralen. Vi föräldrar känner oss trygga här .
Allt är bra
Allt är bra
Allt är bra
Allt är bra
Allt är bra
Allt är bra</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Allt är bra
Allt är bra
Allt är bra
Allt är bra
Allt är bra
Allt är bra
Allt är bra
Allt är bra
Allt är bra
Allt är bra
Allt är bra då behöver inte göra något speciellt
Allt är bra enligt mig
Allt är bra här
Allt är bra här
Allt är bra just nu.</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Allt är bra men hade varit ännu bättre med större lokaler
Allt är bra men man kan alltid utvecklas. Har inga råd just nu
Allt är bra men något jag kände första gången var att det var lite svårt som helt ny och hade önskat att få lite info om dagen typ och vart de brukar ske sångstund osv och hur man brukar göra och vara och vart olika saker finns ex.
Allt är bra på familjecentralen.
Allt är bra så länge och jag är tacksam
Allt är bra Snälla
Allt är bra som är.
Allt är bra tack så mycket ❤️
Allt är bra till just nu …
Allt är bra tycker jag
Allt är bra, kanske glömma inte dansa och sjunga därför det är något som nästan alla barn älskar
Allt är bra, mycket nöjd
Allt är bra, proffsig personal och bra service.
Allt är bra!
Allt är bra!</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Allt är bra.
Allt är bra.
Allt är bra.
Allt är bra.
Allt är bra. Kanske möjlighet till mer tid med föräldragrupp.
Allt är bra. Ni har fantastiska medarbetare, ta hand om dem!
Allt är bra😊
allt är fantastiskt
Allt är grymt
Allt är jätte bra och man känner sig alltid välkommen. Det är fint att lärarna kommer ihåg en och barnen så man verkligen får känna sig sedd.
Allt är jättebra
Allt är jättebra
Allt är jättebra
Allt är jättebra ,ingenting just nu.
Allt är jättebra, lyxigt med mycket bebisöppet för oss med små</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Allt är jättebra:-)!
Allt är jättebra!
Allt är jättebra!
Allt är jättebra!
Allt är mycket bra Personal är mycket snäll
Allt är nra
Allt är ok
Allt är okej
Allt är okej om det bli lite mer aktivitet till barnen
Allt är perfekt
Allt är perfekt
Allt är perfekt för mig.
Allt är perfekt!
Allt är redan bra. Men vi går gärna på gemensamma promenader när vädret tillåter.
Allt är redan så bra de går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Hur väl stämmer följande påståenden?</a:t>
            </a:r>
          </a:p>
        </p:txBody>
      </p:sp>
      <p:graphicFrame>
        <p:nvGraphicFramePr>
          <p:cNvPr id="7" name="Chart 8">
            <a:extLst>
              <a:ext uri="{FF2B5EF4-FFF2-40B4-BE49-F238E27FC236}">
                <a16:creationId xmlns:a16="http://schemas.microsoft.com/office/drawing/2014/main" id="{6931865D-920F-5C24-66CD-5EA1070CD3DD}"/>
              </a:ext>
            </a:extLst>
          </p:cNvPr>
          <p:cNvGraphicFramePr/>
          <p:nvPr>
            <p:extLst>
              <p:ext uri="{D42A27DB-BD31-4B8C-83A1-F6EECF244321}">
                <p14:modId xmlns:p14="http://schemas.microsoft.com/office/powerpoint/2010/main" val="1589426539"/>
              </p:ext>
            </p:extLst>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2581803014"/>
              </p:ext>
            </p:extLst>
          </p:nvPr>
        </p:nvGraphicFramePr>
        <p:xfrm>
          <a:off x="704849" y="3657600"/>
          <a:ext cx="8650800" cy="1641213"/>
        </p:xfrm>
        <a:graphic>
          <a:graphicData uri="http://schemas.openxmlformats.org/drawingml/2006/table">
            <a:tbl>
              <a:tblPr firstRow="1" bandRow="1">
                <a:tableStyleId>{5C22544A-7EE6-4342-B048-85BDC9FD1C3A}</a:tableStyleId>
              </a:tblPr>
              <a:tblGrid>
                <a:gridCol w="3963033">
                  <a:extLst>
                    <a:ext uri="{9D8B030D-6E8A-4147-A177-3AD203B41FA5}">
                      <a16:colId xmlns:a16="http://schemas.microsoft.com/office/drawing/2014/main" val="1159429802"/>
                    </a:ext>
                  </a:extLst>
                </a:gridCol>
                <a:gridCol w="2400873">
                  <a:extLst>
                    <a:ext uri="{9D8B030D-6E8A-4147-A177-3AD203B41FA5}">
                      <a16:colId xmlns:a16="http://schemas.microsoft.com/office/drawing/2014/main" val="2021594479"/>
                    </a:ext>
                  </a:extLst>
                </a:gridCol>
                <a:gridCol w="2286894">
                  <a:extLst>
                    <a:ext uri="{9D8B030D-6E8A-4147-A177-3AD203B41FA5}">
                      <a16:colId xmlns:a16="http://schemas.microsoft.com/office/drawing/2014/main" val="2967166854"/>
                    </a:ext>
                  </a:extLst>
                </a:gridCol>
              </a:tblGrid>
              <a:tr h="355707">
                <a:tc>
                  <a:txBody>
                    <a:bodyPr/>
                    <a:lstStyle/>
                    <a:p>
                      <a:r>
                        <a:rPr lang="sv-SE" sz="100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Andel (%)</a:t>
                      </a:r>
                    </a:p>
                  </a:txBody>
                  <a:tcPr anchor="ctr"/>
                </a:tc>
                <a:tc>
                  <a:txBody>
                    <a:bodyPr/>
                    <a:lstStyle/>
                    <a:p>
                      <a:r>
                        <a:rPr lang="sv-SE" sz="1000"/>
                        <a:t>Antal svar </a:t>
                      </a:r>
                    </a:p>
                    <a:p>
                      <a:r>
                        <a:rPr lang="sv-SE" sz="1000"/>
                        <a:t>exkl. ”Vill inte svara"</a:t>
                      </a:r>
                    </a:p>
                  </a:txBody>
                  <a:tcPr anchor="ctr"/>
                </a:tc>
                <a:extLst>
                  <a:ext uri="{0D108BD9-81ED-4DB2-BD59-A6C34878D82A}">
                    <a16:rowId xmlns:a16="http://schemas.microsoft.com/office/drawing/2014/main" val="14081197"/>
                  </a:ext>
                </a:extLst>
              </a:tr>
              <a:tr h="414991">
                <a:tc>
                  <a:txBody>
                    <a:bodyPr/>
                    <a:lstStyle/>
                    <a:p>
                      <a:r>
                        <a:rPr lang="sv-SE" sz="1200"/>
                        <a:t>Jag känner mig välkommen på familjecentralen</a:t>
                      </a:r>
                    </a:p>
                  </a:txBody>
                  <a:tcPr anchor="ctr"/>
                </a:tc>
                <a:tc>
                  <a:txBody>
                    <a:bodyPr/>
                    <a:lstStyle/>
                    <a:p>
                      <a:r>
                        <a:rPr lang="sv-SE" sz="1200"/>
                        <a:t>99 %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5628</a:t>
                      </a:r>
                    </a:p>
                  </a:txBody>
                  <a:tcPr anchor="ctr"/>
                </a:tc>
                <a:extLst>
                  <a:ext uri="{0D108BD9-81ED-4DB2-BD59-A6C34878D82A}">
                    <a16:rowId xmlns:a16="http://schemas.microsoft.com/office/drawing/2014/main" val="2180593050"/>
                  </a:ext>
                </a:extLst>
              </a:tr>
              <a:tr h="414991">
                <a:tc>
                  <a:txBody>
                    <a:bodyPr/>
                    <a:lstStyle/>
                    <a:p>
                      <a:r>
                        <a:rPr lang="sv-SE" sz="1200"/>
                        <a:t>Jag har förtroende för personalen på familjecentralen</a:t>
                      </a:r>
                    </a:p>
                  </a:txBody>
                  <a:tcPr anchor="ctr"/>
                </a:tc>
                <a:tc>
                  <a:txBody>
                    <a:bodyPr/>
                    <a:lstStyle/>
                    <a:p>
                      <a:r>
                        <a:rPr lang="sv-SE" sz="1200"/>
                        <a:t>99 %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5619</a:t>
                      </a:r>
                    </a:p>
                  </a:txBody>
                  <a:tcPr anchor="ctr"/>
                </a:tc>
                <a:extLst>
                  <a:ext uri="{0D108BD9-81ED-4DB2-BD59-A6C34878D82A}">
                    <a16:rowId xmlns:a16="http://schemas.microsoft.com/office/drawing/2014/main" val="2419974229"/>
                  </a:ext>
                </a:extLst>
              </a:tr>
              <a:tr h="414991">
                <a:tc>
                  <a:txBody>
                    <a:bodyPr/>
                    <a:lstStyle/>
                    <a:p>
                      <a:r>
                        <a:rPr lang="sv-SE" sz="120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99 %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5616</a:t>
                      </a:r>
                    </a:p>
                  </a:txBody>
                  <a:tcPr anchor="ctr"/>
                </a:tc>
                <a:extLst>
                  <a:ext uri="{0D108BD9-81ED-4DB2-BD59-A6C34878D82A}">
                    <a16:rowId xmlns:a16="http://schemas.microsoft.com/office/drawing/2014/main" val="3038753263"/>
                  </a:ext>
                </a:extLst>
              </a:tr>
            </a:tbl>
          </a:graphicData>
        </a:graphic>
      </p:graphicFrame>
      <p:sp>
        <p:nvSpPr>
          <p:cNvPr id="4" name="TextBox 3">
            <a:extLst>
              <a:ext uri="{FF2B5EF4-FFF2-40B4-BE49-F238E27FC236}">
                <a16:creationId xmlns:a16="http://schemas.microsoft.com/office/drawing/2014/main" id="{D0F74AFA-9D58-184B-5807-41D441D12D6F}"/>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Allt är redan så bra så det är inte mycket som behövs göras bättre
Allt är redan så bra.
Allt är redan toppen!
Allt är super!
Allt är toppen
Allt är toppen
Allt är toppen
Allt är toppen 😊
Allt är toppen bra
Allt är toppen!
Allt är toppen!
Allt är toppen!
Allt är toppen!
Allt är toppen! 🌸 Kanske vore det bra med några fler workshops för både barn och föräldrar. 👍
Allt är väldigt bra. Men bjuda in till lite mer aktiviteter för barnen tex leka, pyssla osv.</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Allt är väldigt nytt för mig och upplever att de få gånger jag har varit här har varit väldigt trevliga!
Allt är verkligen jättebra, men tiden är lite kort och det stänger ganska tidigt. Mitt förslag är att det till exempel kan vara öppet till klockan ett.
Allt bra
Allt bra
Allt bra
Allt bra
Allt bra
Allt bra jag trevis bli här mina barnen åkså
Allt bra med denna vårdcentralen
allt bra tycker jag
Allt bra!
Allt bra. Mycket aktiviteteter för barnen
Allt fint
Allt fungerar toppen tycker vi
Allt funkar bra</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Allt funkar super
Allt går jättebra här .
Allt jättebra och jag tycker om. Tack
Allt känns bra
Allt ni gör är bra ! Jag är nöjd med ert arbete försätt bara så
Allt ni gör är bra ni är väldigt välkomnande, fortsätt precis som ni gör!
Allt ni gör är bra, bara fortsätta med det.
Allt ok
Allt ser bra ut
Allt som pågår är riktigt bra tycker jag
Allt tills nu är bra.
allt toppen
Allt var jätte bra där och var fint , färsk
Allting är bra
Allting är bra</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Allting är bra
Allting är bra med vårdcentralen barnmorska och personalen.
Allting går bra tack!.
Alltså jag vet faktiskt inte, ni gör ett fantastiskt jobb! Kanske sälja lite frukt och fika på öppna förskolan. :)
Älskar öppna förskolan och att ha de har olika teman och små grupper som man kan delta i. Närvarande och ödmjuka pedagoger.
Alt är bra!
Alt er toppen
Alting är fantastiskt jättebra.
Än så länge allt ser bra ut.
Än så länge är vi helt nöjda med familjecentralen. Vi har inte kommit igång med att använda alla delar ännu men ser fram emot att utforska mer
Än så länge kan jag verkligen inte komma på något! Allt har varit så bra, även om något skulle dyka upp finns förslags lådan som är så bra !
Andra öppettider. Eller ha 0-10 i ett rum och äldre i ett annat. Onsdagar är det alltid specialdagar. Hade varit uppskattat om de var öppet för alla i halva delen i alla fall. Öppet till 12 istället för 11.30, 16 istället för 15.30.
Annan informationskanal utöver Instagram
Annan tid på fredagar. Den infaller samtidigt som gympan och det är den dagen som är viktigast att man har möjlighet till aktiviter då barnen är hemma från förskolan.
Ännu fler tider enbart för 0-1 år på öppna förskolan.</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Ännu mer rekvisita på sångstunden, exempel ”tältduk” som brukar vara väldigt uppskattat och såpbubblor.
Anordna kurs i HLR.
Anordna träff för ensamstående föräldrar, det är svårt att träffa andra i samma situation.
Anpassa öppettider för öppna förskolan så att barn med syskon, dvs som bara går 5h förskola tis-torsdag kan gå på öppna förskolan mån och fredag.
Är bra som det är :)
Är det samma entré för socialrådgivning öppen förskola och bvc och kan det finnas problematik med detta? Kanske ett jobbigt besked på bvc kontroll och sen behöva gå förbi flertalet lekande barn tex. Bara en fundering
Är i nuläget nöjd!
Är jättenöjd
Är nöjd
Är nöjd med hur det är i dagsläget utifrån våra behov.
Är super nöjd!
Är supernöjd med lokalerna
Är väldigt nöjd hur det är och &lt;NAME&gt; och &lt;NAME&gt; är fantastiska.
Är väldigt nöjd och ser alltid framemot ett besök hos BHV
Arbeta med ljudnivån. Sänka den. Bra med aktiviteter för småbarn respektive alla åldrar</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Arbetsterapeut
Ärligt talat ingenting, allt är så bra när man är här
Arrangera olika hitta kompisar både när det kommer till barnen och föräldrarna.
Arrangerade mammagrupper, där de som fött runt samma tid träffas och ev delas upp beroende på om man har fler barn sedan tidigare eller ej. Mammaträning hade också varit uppskattat
At the moment Nothing
Att berätta för besökare om varandras verksamheter och hur Familjecentralen hänger ihop/jobbar tillsammans.
Att de hade det öppet även på eftermiddagarna. Eller en gång per vecka i isåfall
Att det finns en läkare på plats någon gång i veckan
Att fika gratis.
Att göra aktiviteter på föräldrar.
Att göra mer ute aktiviteter för familjer
Att ha mer öppettider!! Under sommaren/vintern är behovet stort av öppna förskolan! Önskar öppna förskolan också hade öppet längre på vardagar samt alla dagar i veckan! Stort behov av öppna förskolan, för att träffa &lt;NAME&gt; och träffa andra föräldrar och barn i den underbara miljön!!!!! Vi har varken bil eller råd med att åka buss så öppna förskolan i gränna är vår enda trygga plats och det som avlastar vår vardag!
Att hjälpa personer som är nya
Att inte stänga eller ställa in verksamheten så ofta, det blir en osäkerhet om det är öppet eller inte och man vågar inte planera att besöka er
Att kunna betala fikat med Swish</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Att kunna ge mer information om pumpning.
Att kvinnohälsan öppnar igen
Att lätt met svenska
Att man kan få köpa fika och tillgång till Swish. Baka och laga mat för att kunna möta i olika kulturer när inte språket räcker till.
Att man skulle kunna köpa enklare frukost. Finns bra med frukt med kanske nån smörgås och enklare pålägg.
Att öppna förskolan i Skokloster även kan erbjuda HLR.
Att oppna varje dag för barn som är 0-5år.
Att skapa ett grupp på sociala medier och meddela föräldrarna att vad ska öppen Förskola göra om dagen eller är det stängt eller inte. En gång kom jag till öppen förskola och det var stängt och en annan dag var öppen förskolan var i annanstans. Så det blir bra om ni gör det
Att tänka när det regnar ute på måndagar skulle vara inne
Avbelasta personalen på Öppna förskolan, det är många barn/familjer närvarande och en personal, stressad att försöker träffa och prata/leka med alla.
Även dela upp babycafé i mindre grupper. Ex 0-4 månader, 4-8 månader.
Babymassage, fot och handavtryck
Bara ett litet rum för barn som ibland sover under tiden där.
Bara vara som ni är
Barnmorska</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Bättre amningshörna eller liknande inne på öppna förskolan så man kan ha översikt på sitt leka de barn samtidigt.
Bättre bemanning
Bättre framförhållning när det är stängt pga planerade saker. Fler möjligheter för större barn att få komma. Jag har ofta fått stanna hemma för att min stora är "för gammal" och hon är bara tre år. Särskilt under föräldraledighet med det mindre syskon behöver man kunna träffa andra barn och vuxna (då bara 15 timmar i förskola) och då är det tråkigt att man får stanna hemma för att ett barn är för gammal och båda barn missar möjlighet för att vara med andra barn.
Bättre info om tider för tex sångstund osv utan att behöva gå dit och kolla tavlan. Svårt om man bor en bit bort
Bättre kan inte bli de är så bra
Bättre lokal
Bättre lokal. Trångt och märkligt med BVC väntrum på samma ställe
Bättre lokaler för öppna förskolan!
Bättre lösning för väntrum när man ska till BVC och öppna förskolan inte är öppen. Bra med läshörnan men dörren in är ju annars låst så det finns inget för barnen att underhålla sig med
Bättre mattor så man inte halkar.
Bättre Mellis till barnen på öppna förskolan. Knäckemacka och vatten är snålt. Mer personal på öppna förskolan Bättre parkering. Barnvagsförråd.
Bättre och fräschare lokaler med mer öppen planlösning
Bättre och större lokal i Likenäs
Bättre och tydligare information om vad ni erbjuder. Kanske en anslagstavla eller tv-skärm med information om era olika verksamheter. Jag har även upplevt att det varit rörigt kring barnmorskorna. Under min graviditet fick jag träffa 3 olika barnmorskor och blev hänvisad till Väster. Detta skapar en otrygghet när man får ”börja om” varje gång med en ny person.
Bättre öppettider på öppna förskolan för båda syskonen (1 och 3 år). Potta eller toaring på toaletten vore bra.</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Bättre parkering
Bättre parkering
Bättre parkering platser
Bättre parkeringar
Bättre parkeringsmöjligheter
Bättre parkeringsmöjligheter Erbjuda HLR-kurs för alla nyblivna föräldrar, behöver inte vara gratis men fint om möjligheten finns för alla att gå som vill. Fler organiserade träffar med inriktning på kunskap kring barnen i olika åldrar mm och chans att ställa frågor om diverse kring föräldraskap mm.
Bättre parkeringsplats. Är trångt och ont om platser.
Bättre social medier med mer information om va som ska ske under veckan. Speciella evenemang för barn äldre än 18månader utan att undre barn är med
Bättre tillgängliga och lediga parkeringsplatser!!! Ökad kunskap kring kort tung-läppband på små barn
Bättre vagnparkering
Bättre ventilation och större rum
Bbb
Bedre telefontider
Behålla det så som det är. Det är väldigt familjärt
Behålla det som det är, mycket nöjd.</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Behålla syskonträffar på öppna förskolan på studiedagar/lov
Behöver nu åka till Råslätt på obestämd tid för besök under graviditeten vilket är synd. Smidigt när allt är samlat
Bekvämare stolar vid långa sittningar, 8h på en trästol när man är höggravid är påfrestande för kroppen.
Best personal , alltid jag fick hjälp .
Better
Bhgcvjn
Bjuda på kaffe Ha öppet hela dagen och inte stänga över lunchen. Det begränsar tillgängligheten så.
Bjuda på mellis. Allt är bra
Bra
Bra och kunnig personal på Öppna förskolor, men mer uppstyrda aktiviteter under vissa timmar skulle hjälpa barnen interagera mer med varandra. Just idag känns som det finns flera rum och aktivitetsytor, men inte hur föräldrar/vårdnadshavare ska vi dra nytta av allt som är gemensamt.
Bra och lugnt ställe för barn att lära känna varandra och leka tillsammans.
Bra och trevligt med utflykter Underlättar och positiv med lunch. Lättare att mötas när man äter och gör något tillsammans. Mer små uppstyrda aktiviteter så att man samlas om man vill vid samma aktivitet.
Bra som det är
Bra som det är
Bra som det är Alla stöttar och hjälper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Har du fått extra stöd av personalen på familjecentralen?</a:t>
            </a:r>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extLst>
              <p:ext uri="{D42A27DB-BD31-4B8C-83A1-F6EECF244321}">
                <p14:modId xmlns:p14="http://schemas.microsoft.com/office/powerpoint/2010/main" val="2562483745"/>
              </p:ext>
            </p:extLst>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1923393217"/>
              </p:ext>
            </p:extLst>
          </p:nvPr>
        </p:nvGraphicFramePr>
        <p:xfrm>
          <a:off x="704849" y="4545747"/>
          <a:ext cx="8650801" cy="852830"/>
        </p:xfrm>
        <a:graphic>
          <a:graphicData uri="http://schemas.openxmlformats.org/drawingml/2006/table">
            <a:tbl>
              <a:tblPr firstRow="1" bandRow="1">
                <a:tableStyleId>{5C22544A-7EE6-4342-B048-85BDC9FD1C3A}</a:tableStyleId>
              </a:tblPr>
              <a:tblGrid>
                <a:gridCol w="4060743">
                  <a:extLst>
                    <a:ext uri="{9D8B030D-6E8A-4147-A177-3AD203B41FA5}">
                      <a16:colId xmlns:a16="http://schemas.microsoft.com/office/drawing/2014/main" val="1159429802"/>
                    </a:ext>
                  </a:extLst>
                </a:gridCol>
                <a:gridCol w="2607717">
                  <a:extLst>
                    <a:ext uri="{9D8B030D-6E8A-4147-A177-3AD203B41FA5}">
                      <a16:colId xmlns:a16="http://schemas.microsoft.com/office/drawing/2014/main" val="2021594479"/>
                    </a:ext>
                  </a:extLst>
                </a:gridCol>
                <a:gridCol w="1982341">
                  <a:extLst>
                    <a:ext uri="{9D8B030D-6E8A-4147-A177-3AD203B41FA5}">
                      <a16:colId xmlns:a16="http://schemas.microsoft.com/office/drawing/2014/main" val="2967166854"/>
                    </a:ext>
                  </a:extLst>
                </a:gridCol>
              </a:tblGrid>
              <a:tr h="578510">
                <a:tc>
                  <a:txBody>
                    <a:bodyPr/>
                    <a:lstStyle/>
                    <a:p>
                      <a:r>
                        <a:rPr lang="sv-SE" sz="100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Andel (%)</a:t>
                      </a:r>
                    </a:p>
                  </a:txBody>
                  <a:tcPr anchor="ctr"/>
                </a:tc>
                <a:tc>
                  <a:txBody>
                    <a:bodyPr/>
                    <a:lstStyle/>
                    <a:p>
                      <a:r>
                        <a:rPr lang="sv-SE" sz="1000"/>
                        <a:t>Antal svar </a:t>
                      </a:r>
                    </a:p>
                    <a:p>
                      <a:r>
                        <a:rPr lang="sv-SE" sz="1000"/>
                        <a:t>exkl. "Vet inte"</a:t>
                      </a:r>
                    </a:p>
                  </a:txBody>
                  <a:tcPr anchor="ctr"/>
                </a:tc>
                <a:extLst>
                  <a:ext uri="{0D108BD9-81ED-4DB2-BD59-A6C34878D82A}">
                    <a16:rowId xmlns:a16="http://schemas.microsoft.com/office/drawing/2014/main" val="14081197"/>
                  </a:ext>
                </a:extLst>
              </a:tr>
              <a:tr h="214132">
                <a:tc>
                  <a:txBody>
                    <a:bodyPr/>
                    <a:lstStyle/>
                    <a:p>
                      <a:r>
                        <a:rPr lang="sv-SE" sz="1200"/>
                        <a:t>Har du fått extra stöd av personalen på familjecentralen?</a:t>
                      </a:r>
                    </a:p>
                  </a:txBody>
                  <a:tcPr anchor="ctr"/>
                </a:tc>
                <a:tc>
                  <a:txBody>
                    <a:bodyPr/>
                    <a:lstStyle/>
                    <a:p>
                      <a:r>
                        <a:rPr lang="sv-SE" sz="1200"/>
                        <a:t>51 %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4401</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22 %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Bra som det är. Mer sång och musik. Kanske mer rörelse.
Bra som det är. Sedd och bekräftad.
Bra som ni gör
BVC kan bli bättre på att boka in kontroller i tid.
By providing more activities room and centre for more activities.
bygga bra med utsidan glra mer event som utbildar föräldrar om hur man ta hand om bran
Byta ut saker i sånglådan.
Callback system till BVC!
Cirkulation på varmvattnet. Ej miljövänligt att behöva spola så länge för att få varmvatten i kranarna. Det många liter vatten som spolas ut.
Currently I'm content. The only wish would be for the open preschool to have more space as sometimes we are so many parents/children + staff
Då mycket är så bra redan är det inget jag anser saknas - mycket bra och nödvändig verksamhet!
Dåligt med parkering. Alltid fullt av bilar och väldigt trångt om man tex ska in med sin bilbarnstol till sin bebis i och ur bilen.
de är mycket bra på allting
de är redan bäst
De är så bra❤️de ligger en steg före oss föräldrar</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De hjälpre många människor
De ni gör bäst
Den är bra som den är men ibland behöver till exempel barnskötarna att lyssna lite bättre och inte propsa på föräldrarna för mycket.
Den är perfekt
Den som ni gör det är bra
Det absolut enda jag kan komma på är att det vore toppen att kunna ta blodsocker och blodvärde hos barnmorskan under graviditeten. Jag upplevde att det blev för många besök till blodprovcentralen.
Det allt bra för mig
Det ända är att jag hade önskat att det hade varit 0-18 månader någon mer gång i veckan.
Det är alltid lika roligt att komma till öppna förskolan. &lt;NAME&gt; och &lt;NAME&gt; är alltid glada och välkomnande. Både jag och mitt barn blir sedda och välkomnande. Om det finns något som jag tänker på eller bekymrar mig över, så får jag alltid möjlighet att prata med pedagogerna. De lyssnar alltid och jag känner mig stärkt i mitt föräldraskap. Så tacksam och glad att jag började besöka öppna förskolan. Ni är helt enkelt bäst.
Det är bara bra
Det är bäst
Det är bra
Det är bra den laddar att aktiviteter på Instagram, ni kan erbjuda café för föräldrar
Det är bra nu😊👍
Det är bra så</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Det är bra som det är
Det är bra som det är
Det är bra som det är
Det är bra som det är. &lt;NAME&gt; gör ett grymt jobb men hon behöver nog en extra person för avlastning. Vi är många föräldrar med barn och &lt;NAME&gt; tar väl hand om oss alla. Genom att ge henne en extra person kan vi försöka att ta hand om henne som hon tar hand om oss alla.
Det är bra, barnen o jag är nöjda
Det är bra! Vet inte riktig riktigt!
Det är bra.
Det är en bra och gemensamt ställe som vi trivs.
Det är en fantastisk öppen förskola. Man känner sig alltid sedd och välkommen.
Det är ett super bra ställe, och mitt barn och jag har trivts bra
Det är fantastiskt som det är
Det är jätte bra och fint plats men jag tror att det kan bli heltid varje dag😁
Det är jättebra med allt men jag har inte något typ och jag är glad att finns familjecentralen i Karlskoga.
Det är jättebra.
Det är jättefin BVC. Jätte jätte duktig och fin personal</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Det är kanon bra som det är
Det är många som står på familjecentralens parkeringsplatser men som inte är besökare på familjecentralen.
Det är perfekt!
Det är redan bra bemötande och fina människor man känner sig välkommen som alltid
Det är redan otroligt bra! Men en praktisk grej som hade uppskattats är utrymme med bättre tak för att skydda vagnarna som lämnas utanför!
Det är redan super bra
Det är så trevligt hos er, vår favorit öppna förskola! Man känner sig alltid välkommen och andra föräldrar är trevliga och öppna för att prata
Det är super bra som det är. Grym personal också!
Det är superbra som det är!
Det är svårt att som pappa och svensk prata med de andra föräldrarna på öppen förskola. 85-90% av alla andra föräldrar är mammor och de grupperar sig bara med mammor, därtill pratar den stora majoriteten av dem arabiska eller ett östeuropeiskt språk och det går inte att delta i ett samtal man inte förstår. Jag hade gärna pratat med fler men många av dem känner varandra sen innan och pratar bara med dem de redan känner. En grej kunde vara en gruppaktivitet eller något som gör det naturligt för olika föräldrar pratar med varandra genom att deras barn leker tillsammans.
Det är toppen!
Det är toppen!! Så bra med kontinuitet och lätt att få kontakt!
Det är väldigt bra som det är
Det är väldigt bra som det är!
Det är väldigt trivsamt! Men det vore roligare om föräldrar som får sitt andra och tredje barn hade fått varaed i föräldragrupper o sånt. Att man ändå hade fått möjlighet att välja. Likaså info om babymassage, HLR osv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Det är vår första gången här, vi gillar allting här och har gillat läget.
det bättre för mig när familj kommer hit , bättre prata bara svenska inte annat.
Det bättre for studera och läka min barn for vinter och träffa människor.
Det behövs ett mer givande väntrum för barnens del, det är fruktansvärt svårt att hålla dem sysselsatta i väntan på besök med de trasiga eller utdaterad leksakerna som är där. Ingen färg eller form som kan uppehålla barnet heller, klart de springer bort till öppna förskolan
Det enda jag kan komma på är att det skulle vara fler öppettider så vi kan få komma hit oftare. Men det är ju en ekonomisk fråga.
Det finns parkeringsplatser men de är alltid fulla.
Det går inte att bli bättre. De är bäst!
Det gör ni bra ni kan informera som ni gör
Det hade uppskattats om man kanske har lite vecko/månadsaktiviteter med olika teman för barnen (och även föräldrar). Tex på måndag v.36 är det sagostund/teater, eller andra aktiviteter som något säsongsanpassat pyssel, dans och musik, någon barngympa/ rörelse för barnen.
Det hade varit kul om det fanns någon tränings- eller rörelsetid för mammor.
Det hade varit önskvärt att lättare komma i kontakt mer er, tex genom ett direktnummer istället för att hamna i telefonkö. Om inte möjligt alltid bli uppringd samma dag som man ringer
Det hade varit toppen om det fanns fika/frukt för barnen på den öppna förskolan.
Det hade varit uppskattat om lekrummet i anslutning till BVC:s rum kunde hålla öppet för barn som ska till BVC. Som det är nu bidrar de stängda dörrarna till mycket frustration hos barn och föräldrar.
Det helt perfekt
Det kan vara trångt på öppna förskolan. Tycker det hade varit bra med föräldragrupp under förskoletid så man kan delta med bebis även om det finns äldre syskon</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Det mesta är väldigt bra. Men kanske fler fasta tider för sång och rörelseglädje i veckorna, som alla kan droppa in på. Och ett långt bord utmed med vägen och fönstret i köket, så att det blir fler sittplatser och lättare att passera.
Det sitter så mycket bra info på lappar i korridoren. Att kunna hitta det digitalt vore bra.
Det skulle underlätta att kunna stanna kvar och ha någonstans att vänta och gärna äta (medtagen) mat mellan öppettider på öppna förskolan eller om man varit på någon annan aktivitet och ska på ytterligare en senare. Tänker även att bättre möjlighet till att låsa in saker i kapprummet skulle vara bra, skåp finns ju men med mynt och tänker att inte många har tillgång till kontanter i dagens samhälle, särskilt mynt. Tycker också det känns lite läskigt att lämna vagnen helt olåst och oövervakad men vet inte hur man skulle kunna lösa det bättre...
Det skulle vara bra och uppskattat med föräldragrupp för familjer som får syskon. Det kan vara svårt att gå från 1 till 2 barn
Det som min dotter saknade idag var lekköket som det fanns innan medan vi väntade. Annars är allt super bra och vår barnsjuksköterska är helt underbar! Vi kommer sakna henne mycket då hon har följt alla våra tre barn och nu är yngsta 5 vilket innebär att hon kommer följas via skolsköterska from nästa år
Det var perfekt
Det vet jag inte för jag tycker att allt är toppen
Det vore bra om ni hade öppet på eftermiddagen.
Detta är bästa öppna fsk vi har varit på
Detta är ett test
Disponentvillan är perfekt. Bra ytor och lekmiljö. Inget bullrigt. Bra sångstund. Trevlig personal.
Dom är bäst, kan inte bli bättre!
Dom är bra så finns inget för mej🤗
Dom är jätte snäll
Dom trevliga och sociala</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Dra ner på sångtiden på öppna förskolan, med större barn blir de rastlösa
Du gjorde allting bra🥰
During my pregnancy, I was sent to four different locations and saw at least six different midwives. It was very hard to have any sort of relationship with the midwives and I felt it was hard to get accurate information that was relevant to me.
Eftermiddagstider för bebisar på öppna förskolan.
Egen toalett till barnmorskemottagningen. Kan kännas obekvämt att behöva gå in på öppna förskolan och hälsa på personal och föräldrar i toalettkön när en ska lämna urin- eller könssjukdomstest.
Egentligen tror jag att allt är bra
En barnmat lagning program vara bli bättre för mammor som har uppväxt i andra länder och har knappt vetande om svensk maten.
En halv dag för oss med stora hade varit toppen ! Eftersom storebror och storasyster också önskar se den lilla i sitt goda miljö
En liten kiosk man kan köpa t.ex en dricka, chokladboll, tuggummi, festis, energibar. Lite lättare tilltugg när blodsockret sjunker eller man vill köpa sig något lite extra utöver fikat. Uppmana folk att tvätta händer på barnen och att öppna förskolan är öppen för friska barn. Större lokaler Mer öppettider
En lounge-del som man kan hänga/amma/vila i med lite sköna fåtöljer vore ett lyft.
En trivial sak, men ändå viktig. Ändra texten i hjulen på bussen till ”föräldrarna på bussen säger…” istället för ”mammorna på bussen säger”, lite sådant.
En typ av reception kanske, man känner sig lite vilsen när man kommer för första gången
En våg lätt tillgänglig som man skulle kunna komma in och låna för de minsta.
Enda nackdelen är att ÖF blir fullt ibland!
Enklare att hitta information och eventuella uppgifter för att anmäla sig till föräldragrupper som flerbarnsförälder</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Er veldig gornöyd og i år har gruppen språkcafen värt en veldig fin suksses. Og har värt en fin glede med ny ansatten &lt;NAME&gt;.
Erbjuda andra tider på öppna förskolan som är anpassad efter vanliga förskolan. Tex för oss som är hemma med bebis som har ett syskon 15/20h per vecka så är vi hemma med stora mån och/eller fredag. Vore toppen om öppna förskolan var öppet en stund då. Tack för en bra familjecentral och extra tack till &lt;NAME&gt;, &lt;NAME&gt; och &lt;NAME&gt; som vi träffat mest!
Erbjuda dom olika saker man kan göra när man väl kommer in på öppna förskolan. Kanske va mer till hjälp om barnen leker långt ifrån föräldrarna så dom inte skadar sig eller trillar och liknande.
Erbjuda familjegrupper till samtliga. Jag hade tyckt det varit roligt men inte blivit erbjuden med något utav mina 3 barn
Erbjuda fika
Erbjuda fler eftermiddagar för äldre barn, så man kan komma efter förskolan som föräldraledig. Har få vänner med två barn vilket gör det svårt för mig att umgås med första gångsmammor då jag har tider att passa och de inte riktigt vill umgås med en 4 åring. Så hoppas eftermiddagarna skulle öppna upp för nya bekantskaper eller bara avlastning.
Erbjuda fler styrda aktiviter när man är på öppenförskola/babycafé. Måla, rim och ramsor, massage osv. Hade även varit trevligt med öppettider sådär kl. 11-14 när ens barn inte sover.
Erbjuda föräldragrupper till andragångsföräldrar. Med första barnet pågick covid vilket bidrog till att det inte blev någon föräldrargrupp.
Erbjuda frukost
Erbjuda kontaktgrupp/ frivillig föräldragrupp för flerbarnsfamiljer enbart…
Erbjuda kvällstider
Erbjuda lite mer kurser i HLR, vid olika tidpunkter och tider på året. Hade gärna gått en sån kurs men har aldrig kunnat.
Erbjuda mat att köpa ( inklusive vegetarisk) och schemalägga tid för gemensam måltid .
Erbjuda organisationer eller tema så fort föräldrar med barn i samma ålder är på öppna förskolan
Erbjuda plats inomhus för barnvagnar.</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Erbjuder roligare aktiviteter som hålls utomhus.
Ett fantastiskt ställe för barn och föräldrar!
Ett förslag som jag har sett på nätet som andra öppna förskolor har är ett visst tillfälle några timmar bara för pappor och sina barn.
Ett mellanting, något för barn 1-3 år och inte bara 0-6 eller 0-1. Kan skilja mycket på 1 och 6 åringar.
Evert dag close 4 o clock
Every thing is good
Everything at the family centre works very well. I appreciate all the effort put into the services and activities – please continue the great work.
Everything family centre does is perfect.
Everything has been good, just continue being supportive and caring.
Everything is good
Everything is good
Everything is great and is fammiliar
Everything is great doctors and nurses that helped me they are great and perfect.
Everything seems great, so no recommendations on improvements
Extra personal till öppnaförskolan</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Få en större lokal, ha lite fler temadagar
Få samman föräldrarna mer.
Få större lokaler så det inte är så trångt när där är fler än 7 familjer där
Få större lokaler🙈
Få tillbaka våra barnmorskor och hela kvinnohälsovårdens verksamhet!
Familjecentralen är bra som den är.
Familjecentralen är ett mycket fint verksamhet för mammor och barn
Familjecentralen Fröhuset är perfekt. Ingen kan förändras för det är redan 10/10
Familjecentralen som helhet med alla olika instanser gör ett fantastiskt arbete både enskilt och tillsammans. Man känner sig alltid välkommen, sedd och lyssnad på och det är tydligt att HELA familjen ombesörjs. Alla kommuner borde ha en familjecentral som Mönsterås!
Familjeträffar där man kan lära känna andra föreldrar med barn i samma ålder.
Fantastisk
Fantastisk personal och fräscha lokaler.
Fantastisk verksamhet som i dagsläget inte behöver förbättring.
Fantastiska pedagoger! &lt;NAME&gt; &lt;NAME&gt; och &lt;NAME&gt;. Så viktigt att det finns personal på plats som har tid till samtal. Har blivit tufft de dagarna de är ensamma.
Fikabröd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 Många bra utbildningar - Kost till barn - Hur kan jag ta hand om barn
.
.
“Jag får hjälp av sjuksköterskan med remisser till rätt specialist, barnen lär sig och leker med andra på öppna förskolan och älskar det, och jag får värdefulla råd från socialtjänsten.”
”Jag fick råd och vägledning kring mitt barns utveckling och hur jag kan bemöta svårigheter i vardagen.”
&lt;NAME&gt; är alltid fantastisk. Ringer tillbaka snabbt och har bra råd.
&lt;NAME&gt; är fantastisk! 🌸 Mina barn känner sig trygga och glada med henne. Hon är alltid leende, omtänksam och uppmärksam, och skapar en varm och härlig atmosfär. Ärlig, vänlig och en riktig professionell! 👏💖
&lt;NAME&gt; är fantastiskt lätt att prata med och har gett så mycket råd och stöd kring allt från konflikthantering till hur en bör tänka kring val av förskola. Hon lyssnar alltid på allas idéer och tankar och är snabb på att ta till sig dessa!
&lt;NAME&gt; är fantastiskt! Allt hjälpsam och trevlig helt underbar
&lt;NAME&gt; är så trevlig och hjälpsam.
&lt;NAME&gt; är underbar och fantastisk
&lt;NAME&gt; hjälpte mig när jag blev akut sjuk på öppna förskolan. Följde med mig hem och ringde ambulans. Alltid tacksam över bägge &lt;NAME&gt; och &lt;NAME&gt;.
&lt;NAME&gt; hjälpte mig under en separation och när barnens pappa blev sjuk.
&lt;NAME&gt; och &lt;NAME&gt; är bäst!
&lt;NAME&gt; och &lt;NAME&gt; har välkomnat mig med öppna armar och alltid funnits där</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Fikat
Fin innergård som kanske skulle behöva lite mer kärlek! Så fin personal som inte kan bli bättre! All kärlek till &lt;NAME&gt;, &lt;NAME&gt; och &lt;NAME&gt;
Finnas på fler platser, ligger rätt mycket i samma område. Hade önskat ett närmre Mariastaden
Finns inget att göra bättre
Finns inget jag kan komma på, är så nöjd med er alla på kvinnokliniken, barnmottagningen, kuratorn och &lt;NAME&gt; på öppna förskolan
Fixa fler föräödrargrupp träffar, fram till barnet är ca 7månader för att hålla ihop gruppen mer
Fixa mer parkeringsplatser
Fler ”temadagar” och roligare utemiljö
Fler aktiviteter
Fler aktiviteter
Fler aktiviteter för små barn lite tidigare under dagen (när syskonen är på förskolan)
Fler aktiviteter ute och längre dagar
Fler dagar med öppet för lite äldre barn på förmiddagen
Fler dagar. Är väldigt kul och kreativt att vara här.
Fler eftermiddagar på Öppna förskolan skulle uppskattas av oss vars äldre barn har reducerade timmar på förskolan under föräldraledighet.</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Fler föräldragrupper i vägledande samspel
Fler föräldrakurser
Fler föräldrar grupper
Fler föräldraträffar för familjer med flera barn!
Fler kurser! Älskar kurserna :)
Fler kurser/ utbildningar
Fler leksaker osv för barnen på öppna förskolan. Göra det mer färggrant och ”roligt” för barnen
Fler mindre grupper/mindre deltagare
fler mjuka saker för barnen att klättra på hade varit toppen!
Fler och längre föräldraträffar med mer inriktning på kunskap om barnet i olika åldrar och 1 av träffarna där det erbjuds hlr kurs för båda föräldrarna.
Fler öppettider lämpliga för barn under 1 år
Fler organiserade föräldraträffar och gärna kurs för alla föräldrar i HLR. Bättre och fler parkeringar, är ofta som parkeringen är full och man får leta parkering i bostadsområdet.
Fler pappagrupp tillfällen
Fler pappaträffar
Fler parkeringar behövs. Tungt att bära bilbarnstolen långt. Ofta fullt.</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Fler parkeringar nära ingången
Fler parkeringsplatser behövs, nästan alltid fullt. (Gäller även VC och FTV då parkeringen delas).
Fler parkeringsplatser och bredare rutor.
Fler parkeringsplatser.
Fler tema hade varit kul. Kanske spöktema nu till halloween, jultema eller nån ny kul lek som involverar de som vill. Men behöver att någon tar initiativ
Fler temadagar
Fler temadagar bortsett från det har öppnaförskolan i Lövgärdet jättebra personal
Fler temadagar/ aktiviteter där föräldrar kan träffas, mer tid för diskussion
Fler tider
Fler tider för bara under 1
Fler tider för öppna förskolan/träffar. Gravidvattengympa och yoga! Det var heeeelt otroligt när jag var gravid och saknar det inför barn nr 2
fler tider till öppna förskolan på eftermiddagen då det kan bli svårt att få ihop måltider och besök på öppna förskolan på förmiddagen.
Fler träffar som är riktade till pappor. Vi är också viktiga! Bra jobbat Mönsterås familjecentralen.
Fler utflykter
Flera som kommer och föreläser om något</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Flera tillfälle av babycafé
Flera tillfällen öppen för olika åldrar
Flera timmar på öppna förskolan
Flytta så den inte konkurrerar med öppna förskolan i Mullhyttan
Flytta till större lokaler. Drar mig för att åka dit nu då det är trångt.
Flytta ut ur baracken. Insidan är för det mesta toppen men känns lite bortgömt, udda att gå dit.
För att vara med i småbarnsgrupperna måste man i princip i praktiken vara förstagångsförälder eftersom de tillfäl&lt;NAME&gt; (i alla fall när det var aktuellt för mig) låg utanför förskolans 15h. Jag hade önskat att jag kunnat gå med min minsta för att lära känna andra föräldrar medan stora var på förskolan, eftersom det kändes olämpligt att ta med ett så stort barn till den minsta gruppen.
För mig är det bar
För mig som mamman ja känner bra
För oss har öppna förskolan och familjecentralen betytt jättemycket. Barnen får leka och träffa kompisar, och vi föräldrar får både nya vänner och värdefullt stöd. Det är en plats där man alltid känner sig välkommen, och där små vardagsmöten kan göra stor skillnad.
Föräldragrupper även för andra barnet :)
Föräldragrupper för nyfödda
Föräldrar grupp träff/grupp som riktar sig till samma ålder som sitt barn från nyfödd.
Förbättrade lokaler behövs. Det upplevs trångt och toaletterna behöver fräschas upp. Stolar på längre föräldraträffar är tuffa och jobbiga att sitta på en längre stund. Framförallt när man är gravid. Luften känns torr och instängd.
Förbättring av öppna förskolan. Många aktiviteter blir inställda på kort varsel. Jag vill inte ens planera att gå dit längre då det lätt blir inställt. Så väljer hellre att umgås med andra eller hitta på något själv. Kanske en deltidsanställd kan vara bra?</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Förnya sångerna
Försätta så
Försätts med det arbete som redan görs!
Förslag till massage är att gå igenom dagens rörelser en gång när vi tittar först (på dockan) och sen att vi gör det gemensamt på bebisarna. Kan vara bra med upprepningen
Försöka hålla åldersspannet vid tiden för 8 månader. Det har vid flera tillfällen varit äldre barn, runt året, och det tar bort den mysiga och lugna stunden som ska vara för bebisarna.
Första gången här idag. Allt var toppen på öppna förskolan!
Fortsätt det jobb ni redan gör, vi är oerhört nöjda
Fortsätt ert goda arbete i samma spår!
Fortsätt finnas kvar så här lokalt ute i stadsdelarna.
Fortsätt jobba som ni gör. Ni alltid ligger ett steg före oss.
Fortsätt med det arbetet ni gör, ni är alla fantastiska!
fortsätt med det ni gör för ni gör ett fantastiskt arbete
Fortsätt med det ni gör. Jag gillar att ni lägger upp schema på insta. Älskar ers frukostar. Skulle dock uppskatta om scheman för dagen kom upp lite tidigare än samma dag.
Fortsätt med det nu gör. Ni gör det otroligt bra!
Fortsätt med öppna förskolan och gärna fler tider då man får komma till liten grupp i bankeryd. (Oroad över utvecklingen att det så ofta slås samman med andra öppna förskolor i t.ex Stadsparken, hoppas det ska kunna fortsätta hålla öppet med så tydliga rutiner som det kunnat ge)</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Fortsätt med peppen och växa tryggt, ni är fantastiska!
Fortsätt på inslagen väg!
Fortsätt på samma spår, var lika glada och sprudlande, roligt att ni byter ut sånger och teman ibland.
Fortsätt på samma vis. Ni är toppen!
Fortsätt precis så som ni gör
Fortsätt så
Fortsätt så som ni är
Fortsätt så som ni är de är jätte bra jobb
Fortsätt som ni gör :)
Fortsätt som ni gör . Fantastiskt
Fortsätt som ni gör ❤️ sluta aldrig
Fortsatt som ni gör det är väldigt bra plats för mormor och barnen.
Fortsätt som ni gör, ett toppen arbete!
Fortsätt som ni gör, eventuellt ta in en kurator till så de finns mer resurser där
Fortsätt som ni gör, varma och tillmötesgående!</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Fortsätt som ni gör!
Fortsätt som ni gör!
Fortsätt som ni gör! :)
Fortsätt som ni gör! Ni är bäst
Fortsätt som ni gör! Så skönt när allt är samlat på ett ställe!
Fortsätt som ni gör! Tack för allt, vi är jätte nöjda!
Fortsätt som ni gör. Möjligtvis stoppa insläpp när det blir för mycket folk på öppna förskolan då det är extremt många vissa dagar
Fortsätt som ni gör. Öppet mer på eftermiddagarna
Fortsatt vara lika fantastiska som ni redan är på öppna förskolan!
Fortsätt vara lika vänliga, hjälpsamma och kunniga som ni är :-)
Fortsätt vara så fina som ni är,
Fortsätta arbeta så som ni gör så är det bra.
Fortsätta att vara stöd och komma med bra ideer
Fortsätta bra och viktigt arbete.
Fortsätta det fina arbete personalen gör</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Fortsätta ert fantastiska arbete
Fortsätta med det fina arbetet
Fortsätta med det grymma arbete ni gör i dagsläget och sluta inte jobbet här 😊
Fortsätta med det viktiga och fina arbete ni gör!
Fortsätta med roliga aktiviteter. Kanske ha temadagar i samband med högtider, ex julpyssel, påskpyssel. Sångstund på eftermiddagar.
Fortsätta på samma sätt som ni gör idag, bästa familjecentralen i Borgholm!
Fortsätta precis i det arbete som dom redan gör
Fortsätta precis som ni gör!
Fortsätta så som det är
Fortsätta som det är. Vi är väldigt nöjda.
Fortsätta som ni gör
Fortsätta som ni gör nu.
Fortsätta som ni gör!
Fortsätta som ni gör!
Fortsätta som ni gör! Ni är bäst</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Fortsätta va så bra som ni är!
Fortsätta vara fantastiska
Fortsätta vara lyhörda och tillmötesgående och stöttande .
Fortsätta vara ni
Fråga 6, blev erbjuden föräldragrupp och tackade ja, har bara inte hunnit gå än :)
Fräschare lokaler
Frukt eller något annat lätt att äta vid fikat :)
Fyll desinfektionsbehållaren bredvid ingången , inget mer
Gå efter patientens önskemål. Låta barn ha en BVC sköterska, inte låta barnet hoppa mellan alla och sen behöver föräldrarna upprepa samma information varje gång. Känns inget tryggt. För inte den hjälp man ber om. Tar flera månader innan personal tar oron på allvar(när barnet kunde fått hjälp så mycket tidigare). Måste använda andra vårdinrättningar för att personal ej tar problemen på allvar.
Ganska ny till den här familjecentralen. Jag tycker att personalen är trevlig och inbjudande. Lokalerna skulle verkligen behöva optimeras till den mängden som kommer. Ibland kan det vara trångt. Skulle vara trevligt med hlr kurser, andra relevanta kurser relaterat till barn och som är kostnadsfria/subventionerade.
Går bara till öppna förskolan och är nöjd.
Gärna ännu mer öppet och aktiviteter
Gärna att &lt;NAME&gt; får komma tillbaka på heltid.
Gärna att ni erbjuder samma tema på olika dagar ifall man inte kan exempelvis torsdag förmiddag.
Gärna ett amningsrum.</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Gärna fler böcker i väntrummet
Gärna fler utbildningar för föräldrar
Gärna mer teman, samt ta om teman ifall man missar något tillfälle.
Gärna möjlighet till att köpa fika!
Gärna någon mer uteverksamhet på våren och hösten där man åker iväg på utflykt tillsammans, till bokskogen tex
Gärna små föreläsningar eller träffar om barnhälsa, föräldraskap och vardagsfrågor. Annars är jag jättenöjd.
Gärna tidigare sång samling för barnen blir trötta och åker inte vara på den sista stunden.gärna vid klockan 10
Ge mer information och förberedelse om kejsarsnitt och inte bara när det gäller ”vanlig” förlossning. Både amning och början av livet med en liten blir helt annorlunda när man genomgått ett snitt.
Ge mer tid till att prata och knyta band på föräldragruppen. Det var mest information när vi gick på den och det var också bra, men mer tid till att prata med andra föräldrar hade varit kul.
Ge utrymme för personalen att kunna påverka och planera sin verksamhet mer.
Gemensamma utflykter tex.
Godare kaffe
Gör aktiviteter till barn
Göra mer reklam för sig och få in nya familjer
Gratis fika!!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&lt;NAME&gt; och &lt;NAME&gt; lyssnar alltid och vipratar mycket tillsamans om mit barn. Jag kaner mig altid myket bra på öppen förskola mit barn myket glad nar vi vara har.
&lt;NAME&gt; stöttar och hjälper mig mycket gällande min oro då det är mitt första barn.
&lt;NAME&gt; upptäckte att vår son hade ont i magen och då tog hon tag i det direkt och nu är han så nöjd och glad.
&lt;NAME&gt; will help every thing
ABC kurs och HLR samt babymasssge. Hjälp i mitt föräldraskap och bra råd kring kost.
Abc utbildning
Advice about children clothes
Advice about eating healthy and when I was pregnant, I was offered counselling.
Advice on parental issues, trygghetscirkel kurs
Aktiva och hälsa tips
Aktivera barnen
Aktvitet söka förskolan .
Akut hjälp
All information
All information related to the child</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Grattis Fika
Ha 2 stycken personal som tidigare
Ha ännu mer öppet, det är fantastiskt här!
Ha barnmorska I Habo
Ha bättre koll på ev förskolor i närheten av familjecentralen
Ha en grupp för större barn tex 3-5 år
Ha en öppen förskola mellan 14.00-16.00
Ha era tematräffar som Facebookevent
Ha fler gemensamma aktiviteter
Ha fler tider för åldrarna 0-6 år.
Ha fler tider/ bättre utbud för barn runt 1-3år. På de stora träffarna blir de lätt ”över sprungna” av de större barnen men de är samtidigt för stor för till exempel babyträff. Då finns bara 1 träff att gå på under torsdagen och det har varit väldigt få sådana träffar efter sommaren. Det är jättemycket i idrottshall vilket är kul för äldre barn så hade önskat mer för de mindre barnen som inte börjat förskolan än :)
Ha flera träffar, som spädbarnsgrupp är 6 st för lite, för det tar tid att lära känna alla nya mammor. Det tar ett tag innan man blir bekväm och trygg att prata.
Ha gärna öppet på somrarna i Gränna.
Ha gärna pappaträffar varje onsdag om möjligt
Ha information i förväg så ifall man besöker öppna förskolan och det är stängt då blir barnen ledsen</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Ha inte stängt så ofta, det gör att man inte går dit för det är för osäkert om det är öppet. Dålig information kring vanliga öppettider. Viss personal skvallrar en hel del (har fått höra saker om bekanta som det berättas vitt och brett om). Egna åsikter ges gärna och frekvent utan att tillfrågas.
Ha leksaker sensoriska för autistiska och alls barn
Ha lite mer baby café för de mindre. Och inte så stora grupper. Jag är en blyg person.
Ha mer öppet :)
Ha mer öppna tider för det redan för få för dom äldre barnen då tisdagar och onsdagar går bort, nu på fredag när det är ute börjat de bli kallt så det går ju bort också.
Ha mer ordnad aktivitet för barnen, tex sång och dans, sagoläsning mm inte bara lek och pyssel som det är mestadels nu.
Ha mer parkeringsplatser.
Ha öppen förskola fler dagar i veckan, kanske
Ha öppen förskola minst fem dagar i veckan 8timmar. Vet att ansvariga här är på utb men det finns vikarier
Ha öppen förskola öppen oftare! Kanon här!
Ha öppen förskola tillgängligt för barn över 2-3 år. Hemma med en 2,5-åring och en 5-åring och vi har endast en träff (utomhus) som vi är välkomna på. Då vi avstått barnomsorg och är föräldralediga hade vi gärna varit på öppna förskolan. Men nu går inte det för barnen är för gamla. Jag tycker det är dåligt. Vi hade också velat komma och ha sångstund och pyssla och leka och sådär. Det står att verksamheten främst riktar sig till de som inte har barnomsorg - vi borde vara målgruppen! Önskar att det fanns mycket mer tider att kunna gå till öppna förskolan även med barn som inte är bebisar. Vi behöver också den platsen! Förstår absolut poängen med att små bebisar kan behöva egna träffar. Men som hemmaförälder med snart 3 barn i ålder 0-6 år hade jag velat kunna gå tillsammans, för är inte äldsta välkommen kan vi inte gå alls.
Ha öppet fler perioder för alla barn.
Ha öppet fler timmar.
Ha öppet flera tillfällen än hur det är öppet idag, öppen varje dag förmiddag och eftermiddag.
Ha öppet för 0-6 fler tillfällen</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Ha öppet för 5-åringar på måndagar och fredagar eller något utav dagarna då allmän förskola är stängd då.
Ha öppet för barn upp till 5 år på alla öppna förskolor både på för och eftermiddag måndagar och fredagar när ordinarie förskola inte är tillgänglig för dem. Ha sångstund alla tillfällen önskar mitt barn.
Ha öppet fredagar också. Just på fredagar finns det inget för oss med 15h-barn att hitta på i Aneby. Hade varit skönt att kunna gå till öppna förskolan då.
Ha öppet längre
Ha öppet mera 🤪
Ha öppet oftare
Ha öppet på eftermiddagarna också. Lägga pappa-öppet tis-tors så att mammor som har behov av att gå på mån och fre inte behöver stanna hemma den dagen de behöver mest avlastning när förskolan inte är öppen för 15h barnen.
Ha öppna förskolan fler gånger i veckan
Ha öppna förskolan öppen lite längre på en fredag
ha samlingen tidigare runt 10 10.15 .
Ha Swish på fikan
Ha tider som inte är för tidiga. Mina barn sover mycket på förmiddagen och är aktivare på eftermiddagen
Ha tillgång till föräldrar grupper igen.
Ha träffar för barn upp till 6 års ålder varje dag.
Ha vikarie på öppna förskolan vid bla sjukdom. En gemensam informationsportal om bla öppettider och händelser.</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Hade gärna suttit i mindre grupper på föräldragruppen pch diskuterat frågor med de andra.
Hade önskat att det var mera öppet tider på öppna förskola.
Hade önskat mödravård t.ex. under graviditet för att ha ett mer heltäckande utbud på samma ställe. I samband (eller annars också) föräldragrupper med andra som väntar barn samtidigt/har barn i samma ålder. Generellt för alla familjecentraler i Helsingborg att synka så inte babycaféerna 0-12 månader krockar så mycket (nu ligger alla samtidigt/samma dag).
Hade varit bra med BVC även i Hyllinge, i alla fall en dag/vecka för att föräldrar ska slippa åka iväg med bil eller buss (speciellt under första tiden med bebis!). Smidigt att bara kunna gå bort med vagnen, stor skillnad. Även önskemål om minst en dag till öppet i Hyllinge på öppna förskolan och då kanske fokus för mindre barn (upp till 18 mån), då det blir stökigt för dom små barnen när det även är äldre barn med så som det är nu. Finns många barnfamiljer i Hyllinge. Sen lite fler ordnade aktiviteter i Hyllinge, så som tex besök på förskolorna i Hyllinge, hade varit uppskattat.
Hade varit bra om öppna förskolan hade en hemsida där man kan se vilka aktiviteter som finns och vilka gruppaktiviteter man kan anmäla sig till.
Hade varit kanon om man hade köpa frukt, fika eller dylikt.
Hade varit trevligt med sångstund varje tillfälle, barnen tycker det är så roligt.
Hålla mer babycafe
Hålla tider
Hänga lite leksaker i taken som barnen kan titta på.
Har faktiskt ingen kommentar, är väldigt nöjd såhär långt. Och tvivlar inte en sekund på att jag inte skulle få det stöd och hjälp jag behöver beroende på situation. Dem har min tillit till 100%
Har haft väldigt få besök hos er än så länge, så vet inte riktigt om det finns eller inte, men anordnade mammagrupper, ex barnvagnspromenader med lite mammaträning för att komma igång efter förlossningen.
Har ingen som jag kan komma på.
Har inget att invända.
Har inget att säga förutom att min barnmorska är fantastisk.</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Har inte sett något som behövs förbättras än
Har inte varit där ån
Har inte varit här tillräckligt många gånger för att ha reflekterat över detta.
Har inte varit relevant för oss då vi inte har haft det behovet på familjecentralen
Har just börjat
Har varit jättenöjd med allt. De har gjort så gott de kan med att hjälpa mig och ge mig stöd. De har varit mycket varmt bemötande, man känner att de visar empati och bryr sig om att man ska bli frisk/bättre. Finns ingenting att klaga på. De är noggranna, försiktiga, duktiga och engagerade.
Hard to tell, you do pretty much everything way too good, professional and very kind
Have a fixed place were children can play inside
Hej , Jag tror vi som kommer till familje centraler vi behöver mer utflykter med andra föräldrar för att barn har mer kommunikation med andra barn utanför förskolan eller vara särskilda plats som vi som invandrare känner vi inte till.
Helnöjd, fortsätt som i gör
Helnöjda :)
Hitta på aktiviteter utanför förskolan
Hitta på mer aktiviteter
Hittills har jag inte kommit på något faktiskt! Ha helgöppet så att de arbetande föräldrarna också får ta del av den underbara gemenskapen? Hahaha..
Hjälp från sömnexpert</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Hjälparndpm bästa sett
Hmmm, tänkte skriva tema men har det varit något tema så pratar alla och barnen vill leka ☺️ en fin samlingsplats
Hoppas att de öppnar alla vardagar för och eftermiddagen
I can't think of something right at this moment. Doing great so far.
I completely satisfied with the support and activities i get from this open school.... i am happy parent 😊
i dont have any recommendations as i am happy with them.
I dont know. Maybe open every day.
I feel good .
I felt good discussion and may be in coming days if we have possibility to catchup often and do some gravid yoga or other activities it will be great.
I have never attended this but hopefully I will in the future
I Huskvarna så deltar en bvc-ssk en halvtimme vid varje tillfälle, för att svara på evt frågor. Det vore toppen att även ha det här på Rosenlund.
I Norrahammar tycker jag upplägg och personal är felfria :)
I think you can start writing in English too,so we don't have to translate every time,
I want to say just have språk caffe is good
Ibland få man inte gå på öppna förskola om man inte bor i denna området men gruppen passar inte alltid i min område . Man da ibland inte gå om barn gå till förskola som jag tycker år inte snällt . Om min barn gå bara 15 timmar varför få dom inte få till öppna forskola . Öppna forskola har unika standard med fika och leksaker . Ibland man mindre på en förskola</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lnSpcReduction="10000"/>
          </a:bodyPr>
          <a:lstStyle/>
          <a:p>
            <a:pPr>
              <a:spcBef>
                <a:spcPts val="401"/>
              </a:spcBef>
            </a:pPr>
            <a:r>
              <a:rPr lang="sv-SE" sz="1200"/>
              <a:t>Ibland får jag känslan av att personalen tittar med en viss onöjd blick, eller som att vi inte gör tillräckligt. Ibland känns det även som att jag blir lite övervakad. Som föräldrar kommer vi hit för att koppla av tillsammans med våra barn, komma bort från vardagens rutiner och stress. Därför känns det tråkigt när man ibland möts av sådana blickar, som om vi inte beter oss på rätt sätt eller inte räcker till. Maten skulle också kunna förbättras – den känns ibland enkel, utan så mycket variation, och inte alltid helt fräsch. Det vore trevligt med lite mer omtanke kring kvalitet och variation, till exempel när det gäller frukt, ostar och liknande. Tack för ert engagemang och för att ni ger oss möjligheten att dela våra tankar för att tillsammans kunna utvecklas till det bättre. Vi uppskattar verkligen ert arbete och all insats ni och personalen på centret gör. Tack
Ibland känner jag mig som om jag blir förhörd och de gör mig obekväm.
Ibland upplever vi att vi blir kontrollerade av en personal och att vi ifrågasätts vid minsta lilla. Det skulle vara önskvärt om personalen istället kunde framföra sina synpunkter på ett mer konstruktivt och respektfullt sätt, utan att det upplevs som ifrågasättande.
If open for 0-6 years old perhaps have an area for the small babies were they can lay safely but also the bigger children can play more active. It’s quite a small space for so many age groups.
Inbjudan för alla till familjeträffar även 2 gångs föräldrar
Indadka kala duwan imadaan
Inför ”AW Fredagar”. Annars jättenöjd med utbudet.
Information om dom olika grupperna och aktiviteterna. Inte bara via instagram.
Informera mer om bristningar och efter graviditeten, mående efter graviditeten.
Informera mer tydligt om tillgängligheten och att denna form av stöd finns.
Informera om föräldragrupper och utbildningar/infoträffar som finns tillgängliga
Införskaffa fler och större parkeringar så man kommer ut med bilbarnstol utan att behöva slå i staket eller annan bil för att få ut barnet. Finns alldeles för få parkeringar för oss som besöker bhv och liknande
Inga
Ingen
Ingen</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Ingen
Ingen
Ingen aning
Ingen aning
Ingen aning. Det jag upplevt är enbart av bra karaktär
Ingen direkt att förbättra. För barnens skull skulle fikan kunna varieras lite för att göra det roligare.
Ingen ting
Ingen vad jag kan kom på något speciellt.
Ingen verksamhet sommartid
ingenting
Ingenting
Ingenting
Ingenting
Ingenting
Ingenting</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Ingenting - ni är bäst (Kojan)! :)
Ingenting :)
Ingenting :) trädet är fantastisk och jag alltid tipsar kompisar att komma hit
Ingenting allt ãr jãttebra
Ingenting än så länge, väldigt nöjd.
Ingenting det är jättebra och väldigt välkomnande.
Ingenting egentligen. Ibland jobbigt om det är fullt och man inte får komma in
Ingenting enligt mig
Ingenting faktiskt, allt är jättebra
Ingenting jag tycker det fungerar väldigt bra här
Ingenting just nu
Ingenting som särskilt.
Ingenting tycker allt funkar jättebra här. En av de enda förskolorna som har generösa öppettider också vilket är positivt
Ingenting, allt är superbra
Ingenting, det är så bra som det kan bli</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Ingenting, fortsatt så. Bra jobbat!
Ingenting, jag tycker allt är toppen!
Ingenting, ni är så bra så!
Ingenting, ni gör det redan så bra som det går att bli!
Ingenting, ni gör redan ett fantastiskt jobb :)
Ingenting, perfekt precis som det är
Ingenting, personalen är väldigt snäll och välkomnande
Ingenting!
Ingenting! Jag tycker ni gör ett jätte bra jobb!
Ingenting! Ni gör redan allt och lite till.
Ingenting!:)
Ingenting. Det är väldigt bra och välkomnande på hela familjecentralen, speciellt på öppna förskolan. &lt;NAME&gt; och &lt;NAME&gt; är toppenbra!
Ingenting. Fortsätt som ni gör !
Ingenting. Ni är stjärnor
Ingenting. Ni är super!!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All möjlig hjälp, allt från råd &amp; tips till hjälp när det har funnits behov av olika anledningar som att skicka vidare oss med barnen till läkare, sjukgymnast osv när det har funnits någon oro över något, eller att man har sett att något inte är bra/stämmer. Det har alltid varit en stor trygghet då dem alltid tar en på allvar.
All personal på familjecentralen har varit otroligt stöttande mot min familj i en tuff tid för oss.
All stöd jag har behövt
All stöd vad gäller mitt barn , tips stöd och hur jag gör vid eventuella situationer
Alla är alltid så snälla och glada och hjälpsamma
Alla frågor man har får man svar på och man blir alltid bemött positivt och kan känna sig lugnare i sin föräldraroll om man är orolig Man känner sig aldrig dum när man undrar över något
Alla frågor om mitt barn
Alla informationen hur fungerar Familjcentral Fröhuset
Alla man behöver hjälpa
Alla steg i mitt föräldraskap när der varit tufft och nu med inskolningen. Stöd till mig som förälder.
Alla tar sig tid att lyssna. Får mycket tips som kan hjälpa och stöd
Allergiinformation
Allergiutredning och mycket stöttning efter jobbig förlossning med komplikationer för bebis
Allmän information och olika vägar till förbättring allt inför förlisning till att kunna hantera barnen på olika sätt
Allmän information som man undrar om kring barnet</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Ingenting. Ni gör ett bra jobb
Ingenting. Vi är så nöjda med Smedby 🙌🏼🙌🏼🙌🏼🙌🏼🙌🏼🙌🏼
Ingenting. Vi är så nöjda som det är.
inget
inget
Inget
Inget
Inget
Inget
Inget
Inget
Inget
Inget
Inget
Inget</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Inget
Inget
Inget
Inget
Inget
Inget
Inget
Inget
Inget
Inget
Inget
Inget
Inget
Inget
Inget</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Inget
Inget
Inget
Inget ! Det är perfekt som det är.
Inget allt är bara helt perfekt
Inget allt är bra ☺️
Inget allt är bra och fint.
Inget allt är jätte bra
Inget allt är perfekt
Inget Allt ni gör är det bästa
Inget än så länge, är gravid och hittills har det bara varit bra stöd för mig.
Inget ät bästa bvc🙂
Inget att anmärka! En mycket bra familjecentral!
Inget blir alltid bemött jätte bra
Inget de är bra som de är</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Inget de är perfekt! 😍🤩
Inget det är bra som det är
Inget detta är besta
Inget direkt jag kan komma på, tycker det är väldigt bra här och man känner sig alltid trygg och välkommen
Inget direkt som familjecentralen kan göra men det blir väldigt mycket folk på liten yta, har främst varit på babyöppet. Kanske behövs fler tider för att glesa ut lite? Är såklart jätteroligt att det är många där, men det kan bli väldigt hög ljudvolym och stimmigt.
Inget för ni är redan bäst.
Inget förslag
Inget haha, allt är bra
Inget i dagsläget
Inget i nuläget.
Inget jag kan komma på
Inget jag kan komma på
Inget jag kan komma på
Inget jag kan komma på
Inget jag kan komma på här och nu, tycker det känns bra och det är alltid trevligt att komma hit. Kanske fler pappaträffar?</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Inget jag kan komma på!
Inget jag kan komma på.
Inget jag kan komma på’
Inget jag kan tänka på direkt. Jag har fått ett jättefint intryck. :)
Inget jag kommer på för tillfället tycker allt är över förväntan.
Inget jag kommer på just nu
Inget jag kommer på nu eller har tänkt på tidigare. Om jag ska försöka värka fram så kanske att även de som jobbar här säger ”om 15 min stänger vi”, så barnet hör från fler än föräldrarna..
Inget jag kommer på.
Inget jag kommer på. Bästa sång och dans stund på onsdagarna. Mitt barn älskar det och jag har lärt mig massa nya sånger.
Inget jag kommer på. Men tänkte säga att jag uppskattar 0-6 års verksamheten som sker utanför de 15 timmarnas förskola!
Inget Jag som svarar är mormor
Inget jag vet
Inget just nu alltså allt som ni gör nu är bra
Inget just nu det är bra som det är nu
Inget ni är väldigt duktiga och trevliga</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Inget särskilt
Inget särskilt
Inget särskilt som jag kan komma på nu
Inget särskilt, ni gör redan ett fantastiskt jobb!🌟
Inget som det känns nu
Inget som jag kan komma på
Inget som jag kan komma på i dagsläget, men dem är kreativa och påhittiga så jag tror dem kommer hitta förbättringar till diverse saker självmant
Inget som jag kan komma på nu.
Inget som jag kan tänka mig just nu
Inget som jag kommer på just nu
Inget speciellt
Inget speciellt för våran del
Inget speciellt, fortsätt som ni gör!
Inget speciellt. Ä supernöjd med allt som erbjuds och personalen får såväl barn som vuxna att känna sig sedda och hörda till den mån man själv känner att man behöver
Inget vad jag kan komma på</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Inget vad jag kan komma på
Inget vad jag kan komma på, funkar bra
Inget vad jag kommer på
Inget vad jag kommer på i nuläget
Inget vad jag vet
Inget, allt är bra
Inget, allt är bra!
Inget, allt är jättebra!
Inget, allt är jättebra.
Inget, allt är perfekt 👍
Inget, allt är toppenbra
Inget, är nöjd med allt här.
Inget, är väldigt nöjd varje gång vi är här och sonen älskar att vara här. Vi har träffat många nya vänner på detta sätt. Frågan om familjegrupp är en dum fråga för vi var med för några år sedan. Men det finns inte som alternativ.
Inget, den är helt fantastisk!
Inget, den funkar perfekt.</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Inget, det är klockrent.
Inget, det är perfekt
Inget, det är toppen! Otroligt engagerad personal som gör det där lilla extra för barnen varje vecka.
Inget, det stödet vi fått är fantastiskt!
Inget, jag trivs jättebra med alla i personalen här!
Inget, Jag tycker att det är bra som de är.
Inget, jag tycker det är kanon som det är
Inget, jag tycker ni är superbra!
Inget, ni är fantastiska!
Inget, ni är grymma! Möjligtvis fler öppettider på öppna förskolan (tisdag, onsdag och fredag eftermiddag typ. 🤭) så vi kan spendera mer tid hos er. 😁
Inget, öppna förskolan här är bäst.
Inget, över förväntan av en öppen förskola
Inget, personal är bra stöd och sällskap för besökande barn och föräldrar.
Inget, superbra personal!
Inget, tycker det är toppen! Eller kanske fika man kan köpa till dom vuxna 😍 som ett litet café</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Inget, vi är så nöjda
Inget,ni är toppen
Inget!
Inget! Fortsätt bara vara er själv!
Inget.
Inget.
Inget. Allt är bra
Inget. Allt är bra 😊
Inget. Allt är bra!
Inget. beholde den høje standart i har til børn.
Inget. Jag har fått mer förståelse för att vara förälder och om hur samhället fungerar
Inget. Känner mig trygg och får det stöd jag behöver.
Inget. Pedagogerna på öppna förskolan är underbara och superduktiga!
Inget. Vi är väldigt nöjda!
Ingeting</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Ingeting, Ljungby familjecentral är fantastisk som den är. Det jag kan önska nu dock är lite mer öppettider även till något större barn då det är svårare att gå förmiddagstider med barn som börjat förskolan, men vet att det är svårt att tillgodose alla :) Har haft en fantastisk första tid i mitt föräldraskap på familjecentralen, en fantastisk plats för nya familjer
Inkludera äldre barn så som syskon vid behov beroende på familjesituation
Inkludera papporna också.
Innan bvc fika på Nallen. Varför inte nu.
Inte aktuellt
Inte betala för fikan
Inte dömma. Får påhopp ang att sätta barnen på förskola även dast vi redan sagt att vi inte vill det. BHV är frivilligt och vi går dit för att följa våra barns utveckling, inte bli tjatade på VARJE gång att sätta barnen på förskola. Även fått påhopp tidigare om min vikt och får alltid höra att ”du behöver inte gå upp alls”. Tycker det är otroligt tråkigt.
Inte kommit på något vi saknar ännu. Vi är väldigt nöjda med den kontakt vi haft :)
Inte mycket
Inte mycket
Inte mycket. Inget jag kan komma på. Vi har gått hit sedan mitt barnvar bebis till nu snart 4 år och alltid varit super.
Inte så mycket
Inte så mycket sång
Inte så mycket, ni gör ett fantastiskt jobb! Jag är glad att ni finns! :-)
Inte så mycket, tycker allting är fantastiskt, har gått här i 8 år!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Allmän stöd gällande föräldraskap och övrigt.
Allmänna råd och tips under min dotters uppväxt. Kuratorn är alltid tillgänglig för svårare frågor.
Allmänna råd om olika saker man undrar om
Allmänt pratat om allt möjligt och bra stöd!
Allmänt.
Allt
Allt
Allt
Allt från en hjälpande hand när man är på plats, till värmande o hjälpande ord. De är lyhörda och aldrig drömmande!
Allt från graviditet, förlossning och nu information angående nyfödd och all verksamhet som finns.
Allt från min fantastiska barnmorska &lt;NAME&gt; till stöd från socionom
Allt ifrån avstannad vikt på mitt barn, amning eller bara livet som mamma
Allt jag behöver
Allt jag behöver
Allt jag behöver eller svara på frågor</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Inte sitta o prata om allt annan skit runt om kring utan mer fokus på barnen och föräldrarna
Inte utgå från att alla har sociala medier typ instagram.
Inte vara så sura och bittra. Inte ha en attityd där ni är bättre än andra.
Inte varit så mkt där ännu, föräldrautbildning och ett BHV så vet inte ännu, det verkar vara bra information kring träffar men man kan aldrig va för tydlig.
Introduktion för nya Föräldragrupp även för dem med fler barn
It's perfect already, maybe open daily for all ages 😄
It's perfect. I don't think so that it needs any change.
It’s quite a new experience for me. And especially if I have to compare with the framework back home. It’s designed according to how I respond and engage and I like that fact.
Ja
Ja
Jag älskar familjecentralen och känner mig alltid välkommen
Jag är extremt nöjd med allt precis som det är !
Jag är fortfarande gravid så jag har inte hunnit uppleva den delen äb
Jag är helt ny min bebis är nyfödd
Jag är hittills nöjd med allt</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Jag är inte missnöjd med något.
Jag är jätte nöjd! Bra och snabb återkoppling och har fått bra och viktiga verktyg som hjälper mig som förälder
Jag är jättenöjd med ert bemötande och hantering. &lt;NAME&gt; ger oss ett bra stöd och är så snäll mot vår son.
Jag är mer än nöjd över Sävsjö Familjecentral- det är som att komma lite som hem.
Jag är mest här på öppna förskolan men planerar byta till BVC här med eftersom vi bor i området. Jag har en föräldragrupp precis min BVC som jag umgås med på fritiden &amp; tagit med hit flera gånger men gissar på att jag inte blivit erbjuden någon sådan sak här iom att jag endast är på öppna förskolan just nu och inget mer. Både jag &amp; sonen älskar vara här!
Jag är nöjd
Jag är nöjd
Jag är nöjd med allt
Jag är nöjd med allt 🌺
Jag är nöjd med allt på familjecentralen.
Jag är nöjd med allt.
Jag är nöjd med den hjälp vi får
Jag är nyligen här så jag kan inte svara på det
Jag är otroligt nöjd med familjecentralen i allmänhet och Lille Bullen i synnerhet. Besöker den öppna förskolan i stort sett varje vecka och där jobbar två riktiga stjärnor! Här blir det beröm istället för förbättringsförslag. Keep up the good work!
Jag är väldigt nöjd med familjecentralen i Filipstad och Rud. Vad jag tycker extra mycket om är när vi sjunger i Filipstad eller när &lt;NAME&gt; spelar guitar i Rud(Karlstad). Jag tycker att det är väldigt viktigt med musik och berättelser. Tack för fina platser till våra barn!</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Jag gillar inte att MVC ligger i samma lokaler som BHV och öppna förskolan. Tycker att MVC kunde ha egen ingång eller ligga på något annat ställe. Känns lite privat och jobbigt när man ska till MVC och stöter på massa folk som är på öppna förskolan. Inte alltid man vill berätta för folk att man är gravid eller behöver MVC av andra orsaker.
Jag hade önskat familjegrupper där vi som blivande föräldrar har möjlighet att lära känna varandra.
Jag hade tyckt det är trevlig att gå till öppna förskola på eftermiddagar, och det är inte ofta öppet då
Jag hade uppskattat om de även fanns en babyträff eller öppen förskola någon dag i veckan ute i Sandhem.
Jag hade uppskattat om det funnits en föräldragrupp även för oss som redan har ett eller flera barn sedan tidigare.
Jag har fortfarande inte varit på en föräldrarträff på Råslätt. Vi gick på föräldrarkurs på Rosenlunds vårdcentral tidigare men vi har nu flyttat.
Jag har inga förbättringsförslag just idag
Jag har inga förbättringsområden i nuläget. Trivs väldigt bra!
Jag har ingen aning
Jag har inte erfarenhet för att min pojke är första barn men jag litar till alla personalen
Jag har inte varit på öppna förskolan så många gånger, men har fått ett superbra intryck! Det är supermysigt och alla är så välkomnande och trevliga!
Jag har varit där 2 gånger så kan inte yttra mig riktigt. Tycker det varit fint och trevligt varje gång!
Jag har varit med i föräldragrupp 2022, och även med början 2024 (Storken). Tyckte den föregående typen av föräldragrupp fungerade bättre.
Jag kan bara säga att det jätte bra att det fins familjecentralen
Jag kan inte komma på något just nu, är nöjd som det är</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fontScale="92500" lnSpcReduction="10000"/>
          </a:bodyPr>
          <a:lstStyle/>
          <a:p>
            <a:pPr>
              <a:spcBef>
                <a:spcPts val="401"/>
              </a:spcBef>
            </a:pPr>
            <a:r>
              <a:rPr lang="sv-SE" sz="1200"/>
              <a:t>Jag kmr ej på ngt just nu
Jag kommer inte så ofta här nu som jag gjorde förra året men jag tycker ändå det allt funkar bra här.
Jag lär mig Subdi genom att prata med min dotters vänner som lär sig nya aktiviteter.
Jag mår bra.
Jag och min familj hade uppskattat mer tider för äldre barn. Barn upp till 5 år. Nu är det ju bara vid två tillfällen i veckan. Tråkigt att allt ska vara uppbyggt på att man har storasyskonen på förskola när man är föräldraledig med småsyskon.
Jag och min man väldigt nöjda. Tack
Jag och min partner tycker att allt är verkligen perfekt!
Jag önskar att det fanns fler ”temadagar” så att fler träffar handlar om specifika områden. Jag upplever att jag lär mig mer då och att fler familjer kommer. Jag önskar att det fanns fler tillfällen för barn-HLR. Tillfäl&lt;NAME&gt; blir alltid fullbokade för snabbt. Det hade varit roligt om vissa träffar avslutas utomhus. Det vill säga att vi börjar med att sjunga och sedan går på en gemensam barnvagnspromenad. Tror det skapar en ännu större gemenskap och främjar en hälsosam livsstil och variation. Att gå själv med barnvagn är inte så roligt, men att gå flera är säkert roligare!
Jag önskar att man kan komma här alla dager i veckan oavsett vilken ålder är barnet.
Jag önskar mer diskussion kring barns behov och stimulans. Det är mycket fokus på barnets längd och vikt under besöken, vilket är såklart bra. Men jag önskar mer diskussion om vad barnet går genom rent biologisk och olika tips vad man kan göra med barnet för att stödja de olika processerna. Till exempel, hur ska man hjälpa barnet med att lära sig sitta/krypa/stå/gå. Vad är korrekt och hur ska man inte göra för att belasta fel. Eller börja med toalett/pottbesök. Det har inte nämnts från personalen nånting, trots att det är planscher uppsatta på faniljecentralen att Sveriges barn är sena med att bli torra. När jag själv börja läsa på 1177 så bestämde vi oss för att börja potträna på en gång (Nu två månader sedan och BHV har fortfarande inte nämnt något om toalett eller potta). Leken är en viktig del av barns utveckling, men hur leker man med ett barn som bara är några månader? När jag försöker diskutera kring detta på ett besök hos BHV så får jag bara självklara svar: "barn vill vara mycket i famnen", "testa att lägga hen på golvet". Även här har jag tagit hjälp av 1177 som beskriver olika aktiviteter som passar till olika månaders gamla bebisar. Så det är bra att 1177 finns, men det hade varit roligt med lite diskussion ibland.
Jag personligen hade velat ha fler tider för yngre barn, men det beror mest på att jag är upptagen de dagar ni har yngre ;) kanske om man skulle variera så att man andra halvan av terminen byter dagar man har för yngre/äldre barn.
Jag saknar utflykter på öppna förskolan under de varma årstiderna. Lärde känna området och många bra lekplatser i början.
Jag skulle önska ett tillfälle till för barn mellan 1-2 år
Jag trivs verkligen på platsen och ser inga kommentarer för förbätt.
Jag tror allt är bra</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Jag tror allt bra
Jag tror allt bra och fint
Jag tror att allt bra för oss.
Jag tror att ni är redan jättebra, men nya aktiviteter är alltid välkomna.
Jag tror det funkar ganska bra så inget särskilt idé har jag.
Jag tror inte att det är bra att laminera för mycket i samma rum som små bebisar vistas.
Jag tycker all hjälp varit jättebra
Jag tycker allt är bra
Jag tycker allt är bra här, jag är själv väldigt nyd
Jag tycker allt är bra som det är
Jag tycker allt är bra!
Jag tycker allt är toppen!
Jag tycker allt på öppna förskolan är väldigt bra. 🤩
Jag tycker alltid att man kan förbättras men det spår familjecentralen i Mullsjö är inne på är absolut rätt spår. Fortsätt så , jag och min familj känner oss trygga med er.
Jag tycker alltid okej</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Jag tycker att aktiviteter och möten fungerar toppen och är ett bra utbud.
Jag tycker att allt är superbra! Så bra så jag önskar att öppna förskolan var öppet ännu mer. Men annars kan jag inte komma på något att förbättra :)
Jag tycker att allt är väldigt bra på Trädet. Väldigt trevlig personal som är engagerade och man känner sig trygg och välkommen här. Mycket bra att det är en lekplats utomhus och trevligt med grillning.
Jag tycker att allt verkar toppenbra!
Jag tycker att allting funkar jättebra och faktiskt vet inte vad jag kan lägga till.
Jag tycker att barn behöver mer aktivitet och flera dagar i veckan på öppna förskolan.
Jag tycker att bilr mer öppet familj träffa
Jag tycker att de gör ett bra jobb på familjecentralen. Är väldigt informativa men känner inget tvång att jag måste delta.
Jag tycker att det är bra, kanske andra tider på baby Café
Jag tycker att det är redan jättebra
Jag tycker att det är underbart. Så jag har inga önskar 🤗.
Jag tycker att det är väldigt roligt och trevliga personalen och välkomna.
Jag tycker att det fungerar bra som det är
Jag tycker att du gör ett fint jobb &lt;NAME&gt;! Man känner sig alltid välkommen och det är så fint med språkcafe och andra projekt för att få med föräldrar som inte har svenska som förstaspråk. Och jag har märkt under åren (om än i minoritet fortf) att dessa föräldrar med barn dyker upp på sångstunder/öppna fsk - så jag tolkar det som att de känner sig inkluderade och välkomna! Så mitt svar: egentligen inget jag kommer på.
Jag tycker att familjecentralen är kanon. &lt;NAME&gt; och &lt;NAME&gt; är helt otroliga.</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Jag tycker att jag fått det stöd och den hjälp jag behövt så är nöjd med hur det är nu.
Jag tycker att mycket är bra. Känns som att är utformat på ett bra sätt med fokus på mig som förälder och på mitt barn. Jag ser fördelar att ha det sammankopplat menförstår att det inte passar alla. När barnet blir lite äldre är det öppna förskolan som blir den naturliga platsen där man vistas regelbundet. Det kan nästan vara ännu mer information om frågor som kan vara nödvändigt att ha kunskap om, vaccination exempelvis. Där kan det även vara en mer trygg stämning som kan uppmana att ställa frågor. Detta är något som kan vara bra att utnyttja inom vården.
Jag tycker att ni gör ett bra jobb på bästa sätt
Jag tycker att ni gör ett bra jobb, men det finns alltid utrymme för lite mer stöd och information till föräldrar i övergången till förskolan.
Jag tycker att ni gör ett fint jobb att kännas inkluderande och välkomnande. Det är enkelt att gå till öppna förskolan
Jag tycker att ni underlättar alla besök för mig så jag är jätte nöjd.
Jag tycker att personalen gör allt gott såsom aktiviteter och utflykter. Vi har roligt och vi trivs att komma hit alltid. Jag vet faktisk inte om det är något man kan göra bättre.
Jag tycker de är bra nu
Jag tycker det är bra
Jag tycker det är bra som det är
Jag tycker det är bra som det är
Jag tycker det är bra som det är jag har inte varit här jättemycket.
Jag tycker det är bra som det är.
Jag tycker det är bra som det är. Har haft två barn och har alltid känt mig bra bemött och hjälpsam personal.
Jag tycker det är jättebra som det är på familjecentralen.</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Jag tycker det fungerar bra. Tycker om att det är öppet för olika åldrar och bra öppettider.
Jag tycker det funkar bra!
Jag tycker det går bra just nu
Jag tycker familjecentralen är en perfekt mötespunkt för föräldrar. Barnen lär sig samspela med varandra, samt vuxna har möjlighet att ställa frågor om diverse saker som rör barnen. Sen är det mycket trevligt att bara hänga där och umgås med andra och sina barn.
Jag tycker familjecentralen är fantastisk! Jag har gått många kurser och träffar tidigare och uppskattar det verkligen! Nu är mina barn snart lite äldre, men jag har verkligen uppskattat familjecentralen!
Jag tycker man ofta får bra information och blir välkommen till nya teäffar eller nytt som händer så jag tycker det är bra som det är.
Jag tycker ni är toppen! 👍
Jag tycker ni gör allt bra! Bra med information och är väldigt lyhörda
Jag tycker ni gör det bästa
Jag tycker ni gör det bästa. Tack för allt
Jag tycker ni gör ett fantastiskt jobb!
Jag tycker ni gör ett fantastiskt jobb!
Jag tycker ni skapar en väldigt fin stämning, så fortsätt med det ni gör! Tack!
Jag tycker om den kan öppna efter kl: 16:00 för det passar till barnen som deras föräldrar jobbar,
Jag tyckte att sköterskan som tog blodtryck när jag var gravid inte var så pedagogisk. Sa ”hoppas det inte är högt nu då så du måste åka till kalmar igen”.</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fontScale="85000" lnSpcReduction="10000"/>
          </a:bodyPr>
          <a:lstStyle/>
          <a:p>
            <a:pPr>
              <a:spcBef>
                <a:spcPts val="401"/>
              </a:spcBef>
            </a:pPr>
            <a:r>
              <a:rPr lang="sv-SE" sz="1200"/>
              <a:t>Jag upplever att alla våra behov gällande stöttning med vårat barn uppfylls
Jag upplever att det redan är väldigt bra och kan inte komma på några förbättringsområden.
Jag upplever att vissa föräldragrupper/träffar/gympan ofta är inställda, vilket är väldigt tråkigt. För det har gjort för min del att jag inte vågar lita på att de kommer bli av. Och väljer därför att planera in andra aktiviteter när jag har barnen hemma. Jag förstår att sjukdom kan ställa till det, men man kanske skulle kunna ha tex någon som jobbar deltid eller vikarie.
Jag vet faktiskt inte... Keep up the good work!
Jag vet inte
Jag vill är barn kommer 7 år och 9 år
Jag vill att alla dagar i veckan ska vara öppet särskilt på fredagar.
Jag vill att de skulle fixa tid till barn mellan 0-18 månader till förmiddag
Jag vill att det ska vara två dagar i veckan för träna svenska
Jag vill framföra klagomål bla gällande personalens bemötande på öppna förskolan. Jag har besökt verksamheten vid fler än sex tillfällen och vid inget av dessa har jag blivit hälsad välkommen av personalen. Vid ett tillfälle satt en av pedagogerna och läste en bok för ett barn. Min dotter visade tydligt intresse för att delta, men pedagogen inkluderade henne inte, trots att hon befann sig nära och uppmärksamt följde läsningen. Min upplevelse är att personalen främst umgås med föräldrar de redan känner, medan nya besökare lämnas att orientera sig själva utan introduktion eller stöd. Detta gäller inte bara mig – flera andra föräldrar har uttryckt samma uppfattning och menar att detta är orsaken till att många väljer att åka till den öppna förskolan i Hallsberg istället. Att alla barn och vårdnadshavare blir sedda och välkomnade är grundläggande i arbetet på en öppen förskola. I nuläget brister verksamheten tyvärr i detta avseende. Dem borde ta lärdom av personalen på andra verksamheter.
Jag vill gärna dela några synpunkter om maten. Ärligt talat är maten väldigt sparsam, så att man nästan inte vill köpa något om man inte absolut måste. Brödet är oftast bara rostbröd, frukten är bara två sorter och ofta inte färsk, och ibland är även brödet gammalt. Det finns nästan ingen variation i maten, bara ost, smör och ibland ett kokt ägg. Jag upplever att det är mycket snålhet i maten på Vivala. När jag går till andra ställen märker jag en stor skillnad. Brödet är färskt, fint och med frön, bakas i ugnen och serveras varmt. Det finns även marmelad, honung, yoghurt, pålägg, ostar och frukt i olika sorter – allt är färskt och aptitligt. Jag önskar att maten hos er kunde vara mer varierad, aptitlig och generös, som på andra ställen, så att vi kan njuta av måltiderna hos er och slippa ta med egen mat varje gång. Jag vill också påpeka att toaletten är trasig. Detta måste åtgärdas snabbt, eftersom barnen kan råka kissa utanför när sitsen glider mycket. Förutom det vill jag tacka personalen: lokalen är rymlig, ljus och fin, och personalen är väldigt vänlig och trevlig. Jag gillar verkligen atmosfären på centret. Tack för allt, och jag hoppas på respons så att jag inte har skrivit i onödan.
Jag vill gärna öppna varje dag.
Jag vill ha för vuxna sim skolan
Jättebra att mycket är tillgängligt på samma ställe. Men det är dock väldigt små lokaler. Öppna förskolan behöver ”stänga inträdet”, för att vi blir snabbt för många i de små lokalerna. Och kanske lite regler på när man får lov att besöka öppna förskolan och när man inte får. Såsom vid hosta, feber, höstblåsor osv
Jättebra Familjecentral! Alltid kunnig och förtroendeingivande BHV-sjuksköterska. Det märks att man har barnets hälsa i fokus- i bemötande, i samtal och i råden som man får.</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Just nu hat jag inget att klaga på.
Just nu inga tips
Kan förtydliga föräldra ansvaret, kan tycka att vissa föräldrar är för frånvarande här.
Kan inte komma på något som behöver för bättras
Kan inte komma på något som skulle kunna göras bättre utan tycker att sesam familjecentral är så bra som den är.
Kan inte komma på något.
Kan ni inte ha lite tidningar för vuxna i väntrummet och gärna lite mer leksaker till barn.
Kan vara lite kallt i lokalerna för öppna förskolan
Kankse fika tillsammans
Kanske anordna lite fler varierande aktiviteter. Lite nya sånger eller lekar ibland.
Kanske behöver vi större plats !
Kanske erbjuda fika/frukost
Kanske gratis fika för barnen men annars tycker jag det är bra 😊
Kanske ha lite mer teman ibalnd och möjligtvis öppna förskolan 0-5år på eftermiddagar någon gång ibland hade varit jätteskönt och roligt
Kanske ha öppet på kvällen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Allt jag behöver hjälp med. Kan snacka med dom om jag mår dåligt
Allt jag har behövt
Allt jag undrar över får ha svar på
Allt man kan tänka sig. Stöd mentalt och fysiskt. Lyhörda personal och snabba med svar när man behöver få kontakt.
Allt möjlig
Allt möjligt t.ex. när det gäller första barn, stress hantering, välmående m.m.
Allt när det kommer till barnen och som förleder
Allt om mina barn
Allt om vaccin
Allt som behövs jag för mina barn och frågat.
Allt som jag behöver
Allt som jag behöver för barnen och själv.
Allt som rör mitt barn! Tips och trix! Hur man kan göra med sitt barn och dela upplevelser med andra föräldrar.
Allt stöd jag kan få
Allt, hjälp med migrationsverket, försäkringskassan. Att förstå vad alla dokument betyder, fått hjälp med barnen</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Kanske kan man ha en kortare sångstund vid varje tillfälle på Öppna förskolan (för måndags- och tisdagsgruppen) och inte bara sångstund en gång i månaden?
Kanske kan man höja åldern i babycafe till 18 månader
Kanske kan ni försöka hitta några sponsorer eller donatorer som kan ordna en gratis fika eller en föreläsning en gång i månaden, där även föräldrar kan delta. Ofta kommer fler föräldrar då, och det blir en större gemenskap.
Kanske längre öppet tider.
Kanske lite mer group aktiviteter eller tema
Kanske lite mer mellanmål att köpa på öppna förskolan :)
Kanske mer teman tex ”räkna-vecka” där det dels är tema på öppna förskolan dels att man får tips om lekar man kan göra hemma för att främja
Kanske någon form av introduktion när man är ny?
Kanske något på kvällen tjej kväll eller något annat spännande ihop
Kanske träffar för tvillingar
Keep doing what you are doing 🙂
Komma på mer nya pyssel! Va lite skriva med barnen. Men framförallt va lite aktiva för pyssel osv.
kommer inte på något
Kommer inte på något
Kommer inte på något förbättringsområde</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Kommer inte på något just nu!
Kommer inte på något just nu.
Kommer inte på något just nu.
Kommer inte på något som skulle kunna förbättra i nuläget.
Kommer inte på något speciellt
Kommer inte på något speciellt.
Kommer inte på något specifikt :)
Kommer inte på något, vi är väldigt nöjda!
Kommer inte på något. Ni är väldigt bra.
Kommer inte på något. Tycker att ni är fantastiska och erbjuder så mycket roligt!
Kommer inte på nått ”viktigt” Temadagar?
Kommer inte pp något.
Kommer inte tänka på nått just nu
Kommer på besök även när jag flyttat från kommunen. Betyder så mycket för mig och hela min familj
Kommunikation kring när det är dags att boka in en tid. Exempelvis kom 1,5 årskontroll vid 20 månader.</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Kontinuitet hos BHV-ssk hade varit väldigt bra.
Kul med olika teman men för min del får de gärna ligga på lite olika dagar/tider (inte bara tisdag och torsdag förmiddag). Annars bra lokal, bra personal och bra med åldersindelning på de olika dagarna.
Kunna boka specifik uppringningstid med bvc
Kurstillfällen och föräldraträffar kunde anpassas lite mer till tider som funkar i vardagen. Risken är stor att man inte har möjlighet att delta för att tiderna inte funkar och det är lite synd.
Lägg mer tider för barn över 1 år.
Lägga mötesträffarna i mer realistisk tid dvs 90 min istället för 60 min. Skicka tydligare kallelser.
Läkaren är alltid sjuk och avbokar tiden. Man skulle tycka att ni bodde ha en reserv läkare eller meddela i tid så man kan planera sin tid. Att meddela en halvtimme eller 40 minuter innan tiden tycker jag är respektlöst mot patienter.
Längre föräldrakurser med mer info om bebistiden, vanliga svårigheter såsom magknip och hur man hanterar skrik.
Längre öppettider
Längre öppettider
Längre öppettider
Längre öppettider och fler dagar i veckan
Längre öppettider.
Längre öppettider. Aktivitet tillsammans t.ex att föräldrar kan baka eller laga mat. Öppettider på helger hade varit kul.
Läsa sagor eller böcker för barnen ibland.</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Läskassar med föräldraskapstips? T.ex. Jesper Juuls böcker är jättebra, men de syns ju dåligt på biblioteket. Nu finns ju en hylla med sådant på familjernas hus, men vore bra med mer material eller annan placering där man mer går förbi kanske, eller rent qv med flera hyllor? T.ex. Vad fikabordet på öppna förskolan? Föräldrautbildning för pappor, kvällstid, där man t.ex. tittar på marte meo-klipp hade jag också tyckt varit bra.
Låta öppna förskolan finnas kvar.
Lättare att få kontakt med er
Lättare att kontakta. 1177 är inget uppskattat verktyg!!
Leka med andra barn, dricka kaffe och bara umgås
Leksaker för autistiska barn
Lite bättre barnsäkerhet av skåp och det fattas skydd på vissa eluttag
Lite fler gymnastik eller klätterställning
Lite gård att kunna vara ute på vore så underbart.
Lite kaffe eller Te på föräldraträffarna hade varit trevligt.
Lite mer aktivitet för barn som är 2år eller äldre
Lite mer aktiviteter
Lite mer aktiviteter på öppet hus hade varit roligt.
Lite mer fika hade varit trevligt 😊 betalar gärna mer för att kunna ta en fralla på morgonen eller något liknande!
Lite mer inlevelse och energi på sångstunderna.</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lnSpcReduction="10000"/>
          </a:bodyPr>
          <a:lstStyle/>
          <a:p>
            <a:pPr>
              <a:spcBef>
                <a:spcPts val="401"/>
              </a:spcBef>
            </a:pPr>
            <a:r>
              <a:rPr lang="sv-SE" sz="1200"/>
              <a:t>Lite mer leksaker
Lite mer öppet på plats på öppna förskolan. Just med syskon 0-6 uppskattas. Och långt mellan gångerna på plats och barnet hinner inte färdigställa sitt pyssel. Jättebra att ordna aktiviteter i simhall och bibliotek också, så behövs bara lite mer resurs att hålla öppet på plats OCKSÅ. Jag upplever att det inte blir så mycket mångfald när vi är biblioteket.
Lite mer öppettider
Lite mer styrda aktiviteter på öppna förskolan
Lite mer styrda aktiviteter, så klar frivillig medverkan.
Lite mer tillgång till att komma in/fler platser
Lite mer variation på tiden för musikstunderna. Vi är flera mammor som upplever att barnen ofta sover omkring ca 9:30-10:00.
Lite osäker, kanske ha lite mer reklam för att få flera förälder att bli mer duktiga på att använda familjecentralen och öppna förskolan, eftersom ju fler man r och ju oftare man träffs, desto snabbare byggs ju förtrolighet, bekantskap och gemenskap. Jag tror föräldragrupper och öppen förskola är bra särskild för ensamstående förälder, förälder som inte har så stort nätverk och utländska förälder.
Lite svårt att säga just nu med tanke på att pojken bara är 4 veckor. Men hittills har alla varit väldigt trevliga och haft en lugnande inverkan på allt man trodde man gjorde fel.
Lite tidigare sångstund på torsdagar hade varit toppen!
Locka dit papporna
Lokaler där alla får plats, både barn och tillhörande barnvagnar
Lokalerna är lite slitna men mysigt och fint för vad det är
Lokalerna är små, det blir trångt och varmt i leksalen och köket. &lt;NAME&gt; gör ett otroligt jobb men hon är själv och det gör att hon måste ställa in träffar vid VAB eller andra aktiviteter hon deltar i. Medans en håller sångstund vore det bra med en andra som fixar mellis osv. Men även för samtal! Fler pedagoger gör att fler pratar och kan få stöd. &lt;NAME&gt; hinner inte träffa alla föräldrar och barn en dag då många kommer. Hon är grym men mer resurser behöver sättas på familjecentralen i en kommun som Mullsjö. Det är otroligt många barnfamiljer här. Många vänder sig istället till svenska kyrkans verksamhet just på grund av detta. Hoppas kommunen ser värdet i denna plats!
Lokalerna är små. Det blir trångt och varmt när många föräldrar och barn är där och alla leksaker tas fram. Hade varit bra med ett separat rum för samling/sångstund och luftigare ytor för mellanmål.</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Lokalerna är väldigt små och det är så synd för ibland blir det ju tyvärr fullt. Hade också önskat bättre öppettider för öppna förskolan är så trist att det tex är stängt på onsdagar och att det inte finns fler eftermiddagstider!
Lokalerna slitna men annars mysigt.
Lokalerna som inte är bra gör det svårt att få tid vilket ställer till det. Jag går också på mvc för barn nr 2 i magen och jag får ingen regelbunden barnmorska pga detta, vilket är påfrestande när man också kämpar med förlossningsrädsla. Personalen är fantastiskt och detta är något som chefer och politiker måste lösa. Habo är känt för att vara en attraktiv stad för barnfamiljer. Då måste lokalerna för BVC och mvc fungera.
Lyssna Bara göra orosanmälningar på fakta istället för det man missuppfattar. Sluta negiligera män. Lära sig förstå innebörden i ”Mäns våld mot kvinnor" (den lagen gäller även omvänd)
Lyssna på föräldrarna vid oro
Make it easier for mothers to meet and socialise. It is hard for english speakers to integrate and make friends. The floor in the whole building is very cold. Not ok for small children.
Mammagrupp på öppna förskolan med första barnet
Markiser till öppna förskolan hade kunnat hjälpa klimatet inne i lokalen då det blir varmt där inne. Önskar fler eftermiddagstider på öppna förskolan som var anpassat för lite större barn.
Maybe have other languages for people that do not understand swedish.
Maybe more information in English for newcomers in Sweden as there's a big student house nearby.
Med anpassat för pappa. Ni är på rätt håll
Mer aktiviteter för barn och föräldrar. "Lära känna en vuxen kompis" tex. Att ses utan sina barn för något jippo där man som vuxen kan få en kompis. För barnen tex bjuda in räddningstjänsten eller annat som barn tycker är kul.
Mer aktiviteter för barnen, lära sig om konflikthantering
Mer aktiviteter för yngre barn! Tex barn under och runt ett år. Tex teater , högläsning bok osv
Mer aktiviteter kurser till föräldrar, blivande föräldrar</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Mer aktiviteter med barnen, sångstunder bland annat :)
Mer aktiviteter och sångstunder samt sagostunder varje dag hade uppskattats
Mer aktiviteter på ÖF. Det kan vara lite bekvämt ibland. Personal vill helst prata över en kaffe och inte styra med aktiviter i ateljén. Även sångstunderna hade kunnat bli lite roligare med mer drag och tänka utanför boxen
Mer aktiviteter ute med tipspromenader mm
Mer aktiviteter ute.
Mer aktiviteter utomhus till exempel besök på museum eller annat ställe där man gp mit sitt barn
Mer av tema aktiviteter
Mer avskilda platser för när barnen ska äta
Mer dagar för små
Mer eftermiddagsöppet
Mer fika, mer utflykter, utedagar
Mer föräkdrargrupper med dem födda kanske samma halvår och möten och pappagrupper
Mer föräldrastöd på kvällstid,så att båda föräldrar få ett möjlighet att närvara
Mer gemensamma utflykter till naturen skulle uppskattas.
Mer godfika</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Mer grupp aktivitet
Mer grupp aktivitet med barn, ex sjunga, dansa, teater och bold lek.
Mer info på hemsidan om hålltider för öppna förskolan då jag inte har instagram
Mer info på sociala medier
Mer information kring träffar som händer, jag har nog missat det här med föräldragrupper.
Mer information om förlossningen, det var mest före och efter. Inte särskilt mycket information om vad som väntar vid födelsen.
Mer information vilken personal som är där idag, ibland möts vi av vikarier vi inte alls känner till.
Mer inkluderande språk, såsom att säga partner istället för pappa.
Mer inriktad för det större barnen,det vill säga 3-5år
Mer kaffe.
Mer kontakt till vården, tydligare information om hur man går vidare ifall att det uppstår komplikationer med förlossning tex.
Mer kunskap om andra kultur och andras matlagning
Mer kurs när barn är 1år och 3 år Öppen förskola är lugnt för mig och mitt barn känna mig glaf
Mer kurser kanske
Mer lek</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Mer lek för barnen på centralen, tema dagar är inte alltid för alla
Mer leksaker som passar barn över 4 år då de tycker leksaker som finns här är för små barn
Mer leksaker väntrummet. Kanske ett personligt vykort riktat till barnet vid 4 års kontroll mm. Så att barnet ser fram emot att komma . (Man bygger upp en positiv förväntan)
Mer olika teman
Mer öppentider för äldre barnen
Mer öppet eftermiddag
Mer öppet för öppna förskolan, för det är så roligt och trevligt!
Mer öppet Lite läkarmottagningen
Mer öppet på öppna förskolan
Mer öppet tider
Mer öppettider
Mer öppettider på öppna förskolan och fler tillfällen för äldre barn. Jag kan knappt gå alls längre med min 4- och 2-åring.
Mer praktiskt lärande kring förlossning. Exempelvis få testa tekniker för andning och stöd ur Föda utan rädsla eller liknande.
Mer reklam för sig själva så det kommer in fler familjer
Mer relevant information på föräldrarträffarna före förlossningen</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Mer respekt för föräldrar som inte vill ge vaccin till sitt barn.
Mer riktade grupper som spansk afton, pappa grupp barnmassage
Mer samarbete med läkare
Mer skapande
Mer speciella fikor, kanske lite kakor någon gång eller pannkakor osv. Fler uteträffar. Fler öppettider och specialevent anpassade för lite större barn kanske ca 3- 6 år.
Mer tema på babyfik och ytterligare en åldersindelning, kanske 0-2
Mer tema träffar! Kanske kan träffa samma föräldrar och skapa gemenskap. Säker många känner sig ensamma!
Mer tid för stora barn
Mer tid på familjecentralen till exempel från kl 1 till 5
Mer tider för öppna förskolan
Mer tider för små barn
Mer tider som passar äldre barn på öppnaförskolan.
Mer tillgänglighet för barn äldre än 18 månader
Mer träffar.
Mer tydlighet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2CB67-8617-A958-5813-7C4C8AF30FA6}"/>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9983D54D-61CF-C65A-E8BA-F7781A2F1CDA}"/>
              </a:ext>
            </a:extLst>
          </p:cNvPr>
          <p:cNvSpPr>
            <a:spLocks noGrp="1"/>
          </p:cNvSpPr>
          <p:nvPr>
            <p:ph type="subTitle" idx="1"/>
          </p:nvPr>
        </p:nvSpPr>
        <p:spPr/>
        <p:txBody>
          <a:bodyPr anchor="t">
            <a:normAutofit/>
          </a:bodyPr>
          <a:lstStyle/>
          <a:p>
            <a:r>
              <a:rPr lang="sv-SE"/>
              <a:t>Nationellt</a:t>
            </a:r>
          </a:p>
        </p:txBody>
      </p:sp>
      <p:sp>
        <p:nvSpPr>
          <p:cNvPr id="2" name="Rubrik 1">
            <a:extLst>
              <a:ext uri="{FF2B5EF4-FFF2-40B4-BE49-F238E27FC236}">
                <a16:creationId xmlns:a16="http://schemas.microsoft.com/office/drawing/2014/main" id="{D40C2F90-4BAA-8231-E202-459126325CF0}"/>
              </a:ext>
            </a:extLst>
          </p:cNvPr>
          <p:cNvSpPr>
            <a:spLocks noGrp="1"/>
          </p:cNvSpPr>
          <p:nvPr>
            <p:ph type="ctrTitle"/>
          </p:nvPr>
        </p:nvSpPr>
        <p:spPr/>
        <p:txBody>
          <a:bodyPr anchor="b">
            <a:normAutofit/>
          </a:bodyPr>
          <a:lstStyle/>
          <a:p>
            <a:r>
              <a:rPr lang="sv-SE"/>
              <a:t>Besöksenkät - vuxna</a:t>
            </a:r>
          </a:p>
        </p:txBody>
      </p:sp>
    </p:spTree>
    <p:extLst>
      <p:ext uri="{BB962C8B-B14F-4D97-AF65-F5344CB8AC3E}">
        <p14:creationId xmlns:p14="http://schemas.microsoft.com/office/powerpoint/2010/main" val="1379237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Alltid Bra hjälp och stöd!
Alltid en fint bemötande. Man känner sig trygg att fråga om man funderar på något.
Alltid en öppen dialog i alla ämnen, vad man än kan undra över. Upplever att personal alltid gör sitt yttersta för att komma med tips på allt inom både svåra ämnen och mer enkla som utflyktstips, aktiviteter mm. Aldrig påflugna, alltid till hands på ett fantastiskt vis. Ser ALLA.
Alltid ett fint och glatt bemötande och stöd när det behövs
Alltid fått hjälp när vi sökt
Alltid fått svar på frågor. Bemött bra kring vår oro kring vikt och viktkurva.
Alltid fick jag stöd och hjälp av de hur kan vi bli en bättre förälder. Hur vårt barn kan utveckla sig med maten och prata. Om man är orolig för sitt barn på vilken väg ska vända sig föräldrar.
Alltid fina ord
Alltid glad och hjälpsamma och alla är så vänliga
Alltid hjälpsama, trevliga, kommer med råd och stöd jag behöver
Alltid någon som lyssnar.
Alltid när mina barn har besök
Alltid om jag har undrat om förskola de svarar på min fråga.
Alltid öppen om att prata om när man behöver om diverse saker och livet.
Alltid otroligt trevligt bemötande på öppna förskolan!</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Mer utbildning inom allt möjligt som rör barn och familj
Mer utbud på fika eller enklare mat, annars är vi jättenöjda!
Mer utevistelser och mer fika till barnen
Mer utflykter annars inget allt är perfekt
Mer variation på öppetider. Önskar öppet även på eftermiddagen, passar bättre med våra rutiner. Mer skapande och kreativitet vore trevligt. Önskar även samling och liknande för träna inför vanliga förskolan.
Mera dagar t.ex mån, tis och fredag är för alla och onsdag, torsdag är för visa person. Men vi behövde komma alla dagar i veckan.
Mera opptider på eftermiddagen, för att anpassa till dem går på skolan.
Mera plats, det kan bli trångt ibland
Mera SFI
Min gravida fru har svårt att ta sig fram.
Mina barn är stora nu kommer med min pojke när vi kan. Han tycker om att komma hit
Mindre folk, tycker det är rörigt och stressigt oftast.
Mindre grupper på föräldraträffar
Mindre reklam, vi har olika syn på livet uppenbarligen. Kan tycka att det som hänvisat till ska ha mer stöd bakom sig inte eget tyckande
Mitt barn är fortfarande litet och föddes i år, men det är planerat att jag ska besöka platsen.</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Mitt besök gällde spiral/cellprov. Träffade en fantastisk barnmorska, tack!
Mitt första barn föddes under pandemin och då var alla grupper och utbildningar inställda. Men det jag saknar är när jag fick mitt andra barn blev jag inte inbjuden och det var bara kurser och grupper för första gångs mammor. För oss som inte har så stor umgänge blir det lätt väldigt ensamt under föräldraledigheten. Och det har bidragit mycket negativt till mitt mående.
Mjukare golv så barn inte skadar sig.
Modernare redskap.
Möjlighet att bestämma träff med mammor utan verksamhet/öppen förskola så man ses bara de man planerat med när det tex regnar och man inte kan ses ute. Finns inte alternativ för detta förutom caféer, men så länge kan man inte hålla barnen i famnen utan de vill gärna krypa omkring.
Möjlighet att köpa fika/frukt.
Möjligheten att ha sina barnvagnar i skjulet i Ekeby
Möjligtvis att information kring gravidträffar och föräldragrupper kommer ut bättre utöver t ex sociala medier, kanske information att de faktiskt finns på sociala medier då mycket information går där igenom nuförtiden
Möjligtvis fler bekväma ställen att amma på där man också kan ha uppsikt över sitt andra barn. Någon form av soffa.
Möjligtvis längre öppettider, är en populär öppen förskola. Hade gärna varit där någon mer eftermiddag till 16.30.
Möjligtvis nå ut bättre! Fick aktivt söka upp info
More activities for moms
More activities!
More engaging activities maybe but there is no improvement which is required I believe and even though I live so far I never feel awkward to come here
More information about babies can be shared in the topic based sessions when parents meet</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More outside events
More sense of community among visiting parents. Often we don't talk to one another
Mycket prat på arabiska med varandra även en viss personal när jag var själv svensk så kändes inte så bra..
Myket bra nu
Nå ut till fler så fler hittar dit.
Någon dag kan ni ha kvällsaktiviteter
Någon idé om att skapa mer struktur för att hitta socialt umgänge mellan föräldrar. Typ tematräffar: springa med vagn etc
Någon mer aktivitet riktat mot även dom större barnen
Någon typ av träning för föräldrar med bebis. Öppen förskola för barn upp till 6 år på en eftermiddag hade uppskattats av oss som har större syskon som saknar öppna förskolan
Något för 1-3 åringar då det kan skilja mycket på 1-6 åringar
Nästa veckas schema skall helst vara färdigt senast söndag så vi föräldrar kan planera måndagen och resten av veckan. Inkludera barnen 0-6 mer, vi som har fler barn kan inte komma alla dagar för att syskonet är för gammalt. Gärna bebisgrupper på eftermiddagen.
Nej
Nej
Nej
Nej</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Nej allt är bra
Nej inte just nu
Nej jag kommer inte på något. Jag tycker att det är bra.
Nej jag tycker att allt har varit bra!
Nej vet inte allt är så bra
Ni är är allting är bra på fortsätt så.
Ni är bäst
Ni är bäst
Ni är bäst
NI ÄR BÄST
Ni är bäst i odensbacken
Ni är bäst!
Ni är bäst!
Ni är bäst! :)
Ni är bäst!!</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Ni är bra på allt tycker jag
Ni är bra som ni är
Ni är fantastiska som det är. Keep up the good work.
Ni är fantastiska. Så nöjda med både öppna förskolan och BVC.
Ni är jättebra
Ni är lyhörda för nya tankar och ideer. Sååå kul😊.
Ni är redan bäst
Ni är redan bäst!
Ni är redan perfekta
Ni är så bra❣️
Ni är super duktiga för min del
Ni är superbra, tack för att ni finns! Kör på som ni redan gör:)
Ni är toppen 😊
Ni är toppen!
Ni är toppen!</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Ni är toppen!
Ni är toppen! Vi trivs så bra här
Ni är toppen. Fortsätt vara er själv och fortsätt vara så guidande som ni är för oss föräldrar i våra roller.
Ni är underbara som ni är fortsätt med de ni gör'
Ni behöver inte göra något för att ni har gjort allt som bäst 🙏🏻
Ni borde få mer pengar och större lokaler, ni drar väldigt mycket folk och är fantastiska.
Ni får testa att skapa olika tema i varje månad eller säsongen. Skapa mer olika besök tex parken, brandstation, lasarettet, stadium, biblioteket till större barn, lära föräldrarna att förstå barnen, vad bör man göra och lära barnen hemma för att hjälpa barnen utveckla bättre.
Ni gör allt så bra redan och det känns tryggt med bra personal.
Ni gör allt super bra!
Ni gör allting kanon!
Ni gör bäst redan.
Ni gör bästa på jobbet .Tack så mycket för allt🙏🏻🌹
Ni gör bästa.
Ni gör den bästa och vi är tacksamma för det
Ni gör ett bra jobb!</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Ni gör ett bra jobb!
Ni gör ett fantastiskt bra jobb!
Ni gör ett fantastiskt jobb
Ni gör ett fantastiskt jobb! Alltid glada och trevliga! Bra aktiviteter och engagerade. Betyder jättemycket för oss föräldrar. Känns som ni satsar på detta området i kommunen! Fortsätt med detta! Det är.en jätteviktig plats för oss.
Ni gör ett fantastiskt jobb! Fortsätt så
Ni gör ett jättebra jobb
Ni gör ett jättefint arbete redan!
Ni gör ett otroligt värdefullt jobb för att möta föräldrar och barn i olika skeden av livet, så det enda ni behöver göra är att fortsätta som ni redan gör!
Ni gör ett super bra jobb 😊
Ni gör ett toppen jobb!
Ni gör ett toppenjobb
Ni gör redan ett fantastiskt arbete. Har inga synpunkter.
Ni gör redan ett fantastiskt jobb, det enda jag hade önskat är utökade tider tex fler eftermiddagar och att det hade gått att swisha för fika istället för kontanter. Men det är petitesser. &lt;NAME&gt;, du gör ett så fint och bra jobb på öppna förskolan - fortsätt med det du gör för du kan inte göra det bättre!
Ni gör redan ett helt otroligt jobb!
Ni gör redan ett jättebra jobb. Fortsätt som ni gör.</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Ni gör så bra nu. Som ett andra hem
Ni har alltid varit bra på att bemöta oss så det är inget mer jag tänker på.
Ni har redan gjort., fått en ny kurator !
Ni ska jobba hårdare med
No everything good
Nöjd än så länge.
Nöjd får den hjälp som behöver! Så inget att klaga på
Not applicable
Nothing
Nothing really. It's fantastic and the people are nice. &lt;NAME&gt; is really nice and so helpful
Nothing special
Nothing! It’s a tremendous resource for our family. The children love it!
Nothing.
Nothing.
Nothing.for me is everything is perfekt.</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Now we are getting totally good service from family centre.
Ny hiss! Nä, är glad att den som finns fungerar, men den är lite läskig de första gångerna. Personalen är alltid trevliga, nyfikna på mig och mitt barn, lätta att prata med. Hjälper gärna till att plocka fram och fixar om man vill pyssla med något. Är väldigt glad för denna familjecentral!
Nya leksaker 3-6 år
Nya lokaler
Nya sånger på sångstunden annars Kanon.
Oftare öppet
Oftare sångstund och lässtund
Oj svårt. Ni är helt fantastiska. Alltid så välkommen hit och ni ser alla.
Ok
Öka öppet tiderna, bra gemenskap och utvecklade från första stund. Kanske ha tider för 10-18 månader. 1
Öka storleken på Öppna förskolan. De är väldigt trångbodda. Min son älskar o vara där och personalen gör ett fantastiskt jobb. Har fått vänner för livet genom dom. Ge dom bättre förutsättningar att ta emot alla som vill komma dit.
Öka ytorna för öppna förskolan 😊
Ökad tillgänglighet
Ökade öppettider kanske
Olika aktiviteter tillsammans som vi kan promenera med barnen och leka ute</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Om alla är lika trevliga som &lt;NAME&gt; och hon som alltid tar prover innan själva besöket så finns det inget att förbättra 🙂
Om det blir lite större platser.
Om man har flera barn med sig så kan det vara bra med lite stöttning av personalen , hjälp i pysselrummet, tex om bara ett av ens barn vill pyssla så går det ej eftersom det måste vara en förälder med i pysselrummet.
Om stöd för föräldrar: “Jag skulle uppskatta fler träffar eller grupper där man kan prata om stress, barnuppfostran och få stöd som förälder.
Ombytesbord för mindre barn i kapphallen skulle vara önskvärt
On my opinion all is good
Onsdag förmiddagar vore bra att kunna komma även när barnet fyllt två år.
Önska att någon personal tog tag i att öppnade olika teman och pratade om olika saker i vardagen
Önskar att vårdcentralen är tillgänglig efter kl 17.
Önskar en dag till med öppna förskolan.
Önskar större spridning på information kring olika grupper och aktiviteter då man lätt missa mycket information när det enbart sprids information i socialamedier.
Önskemål om bättre kontinuitet på personalen, att man försöker få komma till samma sköterska vid varje tillfälle.
Önskemål om regnbågstider på öppna förskolan.
Önskvärt att få tillbaka barnmorskorna
Önskvärt att ha en och samma barnmorska under hela graviditeten samt bli erbjuden en föräldragrupp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Alltid super välkomnande och tycker det är en speciel känsla på Nydala öppna förskola! En STOR eloge till &lt;NAME&gt; och &lt;NAME&gt; för det fantastiska arbete de gör. Kommer komma hit med alla mina framtida barn.
Alltid svar på mina frågor och funderingar, personalen är lyhörd och försöker alltid lugna ner mig i fårgor som gör mig lite osäker och orolig.
Alltid tillgängliga på telefon och trevligt och professionellt bemötande.
Alltid tillmötesgående och lösningsorgeterade
Alltid trevliga och bemötåtgående
Alltid trevliga och hjälpsamma. Kan prata om allt möjligt och få råd och hjälp
Alltid underbara och bra samtal om föräldraskap och välmående
Alltid välkommen och väldigt familjära
Alltid välkomnade och trevliga
Alltid välkomnande och svarar på frågor och mycket bra lek för barnen
Almänn diskussion
Alt
Always ask how we are doing and give me tips around here
Amning
Amning</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Open more hours .
Öppet alla eftermiddagar
Öppet ännu mer på Kojan❤️
Öppet en helgdag i månaden
Öppet fler dagar
Öppet fler veckor på sommaren. Behöver inte vara hela veckor men någon dag i veckan kunde vara bra för att hålla kontinuiteten med kompisarna där över sommaren.
Öppet för barn upp till 5 år alla dagar och tidpunkter.
Öppet för inte bara bebisar på onsdagsmorgonen.
Öppet förskolan är smutsigt i golvet. Mycket hår på golvet och mammor städar inte efter sig.
Öppet fredagar
Öppet längre än 14’ Öppet även fredag
Öppet längre till kl 12
Öppet lite längre ibland, allt är jättetrevligt annars
Öppet måndag-fredag heldagar Större lokaler
Öppet mer.</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Öppet på eftermiddagar också.
Öppet på tisdagar.
Öppettider till öppna förskolan på eftermiddagen vore toppen. Även helgdagar. Önskar också att man inte dela upp tiderna på öppna förskolan efter ålder. Så himla tråkigt att man ej kan komma till öppna förskolan när tiderna redan är begränsade och så har man barn i ”fel” ålder o därmed ej är välkommen den dagen.
Öppettider varje dag för upp till 2 åt
Öppettider, tillgänglighet och information om det.
Öppna förskola- bättre fika
Öppna förskolan är redan 100% perfekt!
Öppna förskolan är tyvärr stängd ofta pga vab. Jag hade önskat qtt någon annan kunde hålla i öppna förskolan vid de tillfäl&lt;NAME&gt;.
Öppna förskolan borde skaffa ett konto på instagram och inte bara ha en facebooksida. Många i vår generation har slutat med facebook och kollar mest instagram.
öppna förskolan har alltid varit rolig att gå till och har varit där många många gånger genom åren i varje föräldraledighet vilket betyder att man fått uppleva olika förskolelärare som haft rollen. Just nu tycker jag det saknas engagemang och inte en enda gång har det varit sång/rörelselek, läsning tillsammans etc när vi varit där. Det är synd och gör att jag inte längre vill gå dit, vet även fler föräldrar som känner likadant. Svaret är alltså att öppna förskolan kan bli bättre igen
Öppna förskolan kan ha ett mer fast schema för träffar som småbarnsträff då mitt barn som är lite över 1 är för gammal för babyträff men lite för liten för de ”vanliga” 0-6 träffarna
Öppna mer öppna förskolan på olika områden
Öppna mera :)
Öppna upp öppettiderna för högre åldrar de timmarna andra barn går på 15 timmars förskola.
Öppnaförskolan borde ha lite mer pyssel och aktiviteter. Ha lite mackor och pålägg osv, till bra pris eller om man kanske kunde beställt från tex ica..</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fontScale="92500"/>
          </a:bodyPr>
          <a:lstStyle/>
          <a:p>
            <a:pPr>
              <a:spcBef>
                <a:spcPts val="401"/>
              </a:spcBef>
            </a:pPr>
            <a:r>
              <a:rPr lang="sv-SE" sz="1200"/>
              <a:t>Ordna så det finns fika som föräldrarna kan köpa och rån eller majskrokar till barnen, det blir en mysig stund med gemenskap runt bordet.
Organise some courses for parients and a group discussions for kids as well educating them on basic things especially their health.
Organisera kanske lite mer aktiviteter för barnen
Organisera lite mera. Många vågar inte ta kontakt med varandra om man bara träffas en gång på föräldragruppen. Bättre som det var innan när ni organiserade olika aktiviteter där vi kunde vara med som en grupp, så träffas man automatiskt gång på gång och lär känna varandra bättre.
På föräldrakursen hade vi behövt mer ”diskussioner” mellan varandra om vi skulle bli ett tight gäng. Nu var det bra information och några få som vågade prata. Kanske kan man ha fika eller något för att få igång alla lite mer.
På föräldraträff 1-3 hade det varit intressant med en rundtur, visa var förlossning, bb etc ligger
På mödravården tycker jag man ska se över hur man pratar till den som är gravid och partnern och att man innan besöket kanske vet lite vad de ska handla om i stället för att gissa tillsammans med personalen.
På öppna förskolan är det väldigt grupperat, det kändes som att alla föräldrar kände varandra och ingen var speciellt inbjudande.
På öppna förskolan kan det bli en del pekpinnar som skapar press och oro. Det är välmenande råd, men det blir ibland fel. Det kan bero på att råden kommer från utgångspunkten att vi föräldrar inte vet någonting. T ex ”ni får inte titta på tv eller göra annat - ni ska titta på ert barn” utgår från att vi bara ser på tv och inte tittar på vårt barn. När vi redan är noga och fokuserar på barnet hela tiden låter rådet istället som att vi aldrig får titta bort, göra hemsysslor eller ta en paus. Jag har varit stressad efter öppna förskolan på grund av sådant. Många är redan stressade och det finns så mycket press på att göra allt perfekt. Vi behöver höra att vi gör ett bra jobb och att barn överlever om de får vänta en minut medan vi går på toa/hämtar något/fixar mat till oss själva.
Påminna föräldrar om att inte titta på telefonerna och att inte fotografera/filma barn när de är på besök.
Parent group for English speaking. And information english.
Parkeringen är väldigt trång och svår att få plats. Mycket besvärligt att få ut barn och babyskydd ur bilen.
Parkeringen behöver ses över. Små platser och ofta fullt…
Parkeringen utanför skulle behöva anpassas iom att det kommer familjer med barn, tajt och osmidigt. Vägen in skulle gärna kunna vara hel också. Känns även som att det är folk som inte jobbar eller besöker bvc som parkerar där då det alltid är delvis fullt
Parkeringsmöjligheter Håll ogräs borta på stenplattor osv. Finn blomma eller något vid ingången? Nu ser det deprimerande ut.</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fontScale="92500"/>
          </a:bodyPr>
          <a:lstStyle/>
          <a:p>
            <a:pPr>
              <a:spcBef>
                <a:spcPts val="401"/>
              </a:spcBef>
            </a:pPr>
            <a:r>
              <a:rPr lang="sv-SE" sz="1200"/>
              <a:t>Parkeringsplatserna är för få och för små när man kommer med barnvagn.
Parkeringsplatserna är för smala för att kunna få ut ett barn i babyskydd.
Parkeringssituationen bör ses över, jag har vid flera tillfällen kommit till familjecentralen då samtliga parkeringsplatser har varit upptagna. Detta har i sin tur resulterat i att vi har kommit sent till sångstund/aktiviteter och besök på BVC då vi har behövt leta efter en parkeringsplats som inte tillhör familjecentralen. Jag har bland annat fått parkera på kyrkans parkeringsplatser som tillhör deras besökare. Detta har resulterat i att vi har behövt gå en längre bit och korsa en väg. Andra alternativet har varit att parkera i något av villaområdena i närheten men det blir en ännu längre bit att gå. Detta är inte heller lika trafiksäkert och tryggt som parkeringarna utanför familjecentralen.
Perioden då verksamheten på Råslätt hålls utomhus är för lång. Syftet med öppna förskolan uppnås bättre då verksamheten hålls inomhus för då kan barnen leka närmare varandra och föräldrar har möjlighet att prata med varandra medan barnen leker. Utomhus blir det inte samma gemenskapkänsla och kontakt och inte heller samma möjlighet till aktivitet så som skapande, rollek eller lek med olika leksaker. Många med mig är ute vanligtvis så jag uppskattar att få komma till en fin och bra inomhusmiljö som öppna förskolan på råslätt har och umgås både med mina barn och andra föräldrar.
Personal på öppna förskolan i Ljungby är så på. Lägger sig i allt
Personalen på öppna förskolan är inte så engagerade i besöket. De har annat för sig. Personal på andra öppna förskolor umgås med föräldrar och barn.
Personalen på öppna förskolan borde vara lite mer uppdaterad på hur det är att vara mamma och ha bebis nu. Ger ibland föråldrade tips.
Pilatesboll, bättre kuddar och platser för amning i matsalsrummet
Prata mer om just föräldraskapet på föräldragrupp
Prata om att det inte är okej att sno andras grejer. Blivit av med x antal saker när vi varit där.
Prata utifrån att familjer ser ut på olika sätt. Alltså inte bara utgå från att alla har en partner. Ge råd till hur en ensamstående mamma kan göra i vissa situationer där många har en partner som kan avlasta.
Proseccodispenser
Reflektion kring bemötande utifrån att alla barn utvecklas olika och inte ifrågasätta delar som barnet ännu ej klarar, på ett negativt och nedlåtande sätt.
Regelbundna tidsatta sångstunder
Regnbågsträffarna är superbra som de är!!!</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Riktade åldersträffar även på förmiddagar för något äldre barn
Så nöjd
Sååå bra som ni är.
Saknar kännedom om branschen och vet därmed inte riktigt vad som borde förbättras enligt mig, men kanske mer mjölk i kylen för oss koffeinberoende småbarnsföräldrar! En rutschkana för de minsta nyfikna saknar jag dock.
Samtalsundelaget kanske skulle kunna utvecklas till mer omfattande frågor som går att diskutera lite mer.
Sång studen är alldeles för lång för små barn att orka delta i.
Sångstund eller sagostund på eftermiddagen också hade varit fint någon dag i veckan om man inte kan komma på förmiddagen (tex om barnet sover)
Sångstunden på trill in är lite ”slapp” i jämförelse med typ lilla bullen, Smedby eller Lindsdal. Absolut inte dålig på något sätt men på de andra stäl&lt;NAME&gt; är det mer som en aktivitet.
Sätta stopp när det pratas om vikt och utveckling kring bebisar, upplever att jag som har ”liten” bebis får mer frågor som att de är onormalt , blir exkluderad av vissa mammor osv. Vill känna att alla är lika värda och att vikt / utveckling/ motorik inte ska vara det största samtalsämnet.
Sätta upp grindar . Livsfarlig väg utanför
Sätter lokal för långa Förskolqn är ett måste
Se till att behålla er underbara personal!
Se till att det är en fullvärdig familjecentral med barnmorskor på plats.
Servera lunch! (mot betalning såklart)
Shaqada ad bulshada u haysan waa shaqo aaad u wanaagsan anigu ad ayaan idinku kalsonahay waxqabdka familjecentralen sababtoo ah waxaa ka shaqeeya dad khibrad u leh shaqada ay qabanayaan waxaanan ka arkey daacadnimo qofka aan ka aqaan waa &lt;NAME&gt;</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lnSpcReduction="10000"/>
          </a:bodyPr>
          <a:lstStyle/>
          <a:p>
            <a:pPr>
              <a:spcBef>
                <a:spcPts val="401"/>
              </a:spcBef>
            </a:pPr>
            <a:r>
              <a:rPr lang="sv-SE" sz="1200"/>
              <a:t>Share more about your activities on social media
Sim skolan för vuxna
Sittplats för skorna
Skaffa ett skohorn vid entrén 😉
Skaffa kaffe apparat
Skala inte ner på någonting! Det är hur bra som helst och önskar att få ga kvar det!
Skapa små grupper ses hemma och uppmuntra till detta och ge tips så man ses utanför
Skönare stolar till de gravida mammorna under föräldrargruppen. Vi pappor kan sitta illa. Parkeringsplatser. Önskar att personal står någon annanstans så det finns platser vi föräldrar kommer. Detta hade gjort att vi hade kommit oftare till öppna förskolan också.
Skriva ut på sociala medier vad som händer, ibland är man inte dör på ett tag pågrund av sjukdom och då missar man att anmäla sig till olika evenemang. Plus att som en förälder med två barn så uppskattas det om man kan se när man är ute och inte för man glömmer lätt.
Skriver ett förtydligande av mitt svar på fråga 6 och 7. Vi är inskrivna till en föräldragrupp men den har inte börjat än. Men vi ska gå den efter årsskiftet. Annars låter det som en trevlig mötesplats.
Skulle gärna ha en eftermiddagsgrupp för 6-12 mån och 10mån-2år, eftersom fm krockar med mitt barns sovtider.
Skulle kunna börja besöken med att berätta om de saker som man ska göra under besöket. Men jag är jättenöjd med hur BVC är :)
Skulle önska att syskongruppen på öppna förskolan vore måndagar eller fredagar 😁
Skulle önska en Micro till amningsrummet för oss som ger ersättning - då öppna förskolans lokaler inte alltid är öppna. Skulle önska en ytterligare eftermiddagstid på Öppna förskolan ex torsdagar, så att vi som har 15-timmars barn kan komma ytterligare än bara tisdagseftermiddagen. Önskar: Ultraljudsmöjlighet hos barnmorskan, för att verkligen veta hur bebis ligger i magen när det närmar sig förlossning. Har själv varit med om att få höra att bebis ligger med huvudet neråt i många veckor för att 4h innan bebis kom ut, på förlossningen, få veta att den ligger med rumpan först. Önskar inte att någon annan ska behöva vara med om detta. Öppna förskolan-förslag: ha en sagostund, mer bekväm soffa inne på Öppna förskolan, hyllor/krokar till alla skötväskor inne på öppna förskolan, visa experiment.
Skulle uppskatta en våg utanför så man kan väga barnet när de är nyfödda och man är orolig för viktuppgång</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Skulle vara bra om öppna förskolan hade träffar på eftermiddagarna också.
Skulle vara kul ibland att ha eftermiddags träffar. Tänker speciellt pappa träffar för då skulle min sambo kunna gå på de utan att behöva ta föräldraledigt.
Sluta döma människor utifrån deras uppväxt och vad man varit med om sålänge barnen mår bra. Blir väldigt ofta påhoppad om olika saker pga min uppväxt och min psykiska ohälsa.
Små lokaler
Snabba tiden vid besök
Some events for older kids who have parental leave parents.
Språkträning två ggr i veckan
Sprid information om öppettider på t.ex. en hemsida, inte bara instagram. Vill helst inte använda instagram, det är jobbigt av flera anledningar att det är främsta informationskanalen om öppettider och aktiviteter.
Sprider information på nätet för vad ni gör.
Starta en mammagrupp eller ha öppna förskolan men ålder 0-12 månader eller 0-6 månader någon gång i veckan
Stor personal omsättning. Stötta bättre föräldrar med ersättning/välling och inte vara principfasta kring amning och dom rutinerna som är kring amning. Det är två olika.
Store plac för mer barn att har möjlighet
Storkenträffarna kändes lite dåligt uppstyrda. Hade önskat mer tydlig inbjudan till de sista.
Större lokal
Större lokal där fler kan komma . Där fler kan komma och möjlighet att se och rädda fler barn från utanförskap. Att mammor kan få hjälp samt komma in i samhället. Det hindrar den sociala utanförskap. Och lättare intergeration. Tidigare insatser kan komma in .</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Större lokal för öppna förskolan!
Större lokal på öppna förskolan då det alltid är fullt.
Större lokal, lekar som passar till olika åldersgrupper, lässtund, högläsning
Större lokal.
Större lokal. Inte roligt att Inte få plats ibland. Det är till öppna förskolan på Söder som jag och mitt barn trivs.
Större lokalen så öppna förskolan kan få ha fler folk och me plats samt kanske öppet även en kväll för de föräldrar som jobbar och ej kan komma dagtid
Större lokaler
Större lokaler - ibland/ofta vissa tider fullt
Större lokaler (förstår att det inte är lätt men tänker att det är bra att påpeka här ändå för att eventuellt föra vidare till politiker). Mer tematräffar, tips: babymassage, barn hlr, barnsäkerhet, info inför förskolestart, knytkalas mellis för barn, mm. Även kanske bjuda in för typ teater eller föreläsning. Utflykter hade också varit såååååå kul!
Större lokaler för lekrum
Större lokaler för öppen förskola. Tycker det är synd att det blivit mindre än vad det varit tidigare, både inne och utemiljön. Det är trångt och känns särskilt jobbigt att ta med bebis då. Har hört flera säga detsamma som istället går på kyrkornas öppna förskolor i tex Lerberget och Viken.
Större lokaler för öppna förskolan
Större lokaler för öppna förskolan.
Större lokaler.
Större lokaler. Känns trångt (inte alltid alla får plats), vilket gör att jag som tar mig från lerberget valt bort att gå då det är en bit att ta sig och blir vi nekade pga för mycket folk så blir barnen besvikna om vi väl tagit oss hela vägen dit. Tyckte det var bättre möjligheter i lerberget.</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Större och fler parkeringsplatser.
Större öppen förskola
Större plats för öppen förskola tack
Största anledningen till att jag inte går oftare till öppen förskola är att där är så fullt, inget ni kan göra något åt. Tina och &lt;NAME&gt; är VÄRLDENS BÄSTA, håll hårt i dem och uppskatta dem! Pappa-träffen var katastrofalt dålig innehållsmässigt och i samtals-formatet. Synd, viktig grej. Hoppas på ett nytt försök!
Svår fråga. Jag är väldigt nöjd med det bemötande jag får när jag besöker verksamheten. Proffsiga och trevliga.
Svarade nej på fråga 7 eftersom jag bara varit på en träff än så länge så ”känner” inte riktigt någon än.
Svårt att komma på något, kan bli lite hög ljudnivå och stimmigt ibland när det är mycket folk. Roligt med tematräffar ”matfest” mm, så vore kul med fler temadgar tex med sång/musik/dans eller ideinsamling med omröstning eller nåt
Svårt att säga
Svårt att säga, kör på som ni gör. Det funkar🫡
Svårt att säga. Jag är positivt överraskad och väldigt nöjd.
Svårt att säga. Jag är så tacksam för allt ni gör och att ni finns! Det är välkomnande varje gång, mysiga sångstunder, gott fika till ett pris man faktiskt har råd med även om man går ofta. Fortsätt så!
Svårt med parkering och få plats att få ut barnvagn. Trånga platser
Ta tillbaka pappagrupp varje vecka.
Tacka dem
Tänka på att använda föräldrar istället för mamma och pappa, finns många familjekonstellationer. Tycker de är suveräna på det på öppna förskolan, men många info papper står det mamma och pappa.</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Tävlingar, föräldragrupp för de som Väntar fler än första barnet. Hälsosamma samtal för alla - inte bara de gravida
tema även andra tider än baby-träffen
Tema veckor för alla årskullar! Marknadsföra mer
Temadagar!
The oppna forskola here is fantastic, love the staff also theyre so kind and do great activities for the kids
Tiden för vuxenkurser kommer att öka.
Tiderna på er facebooksida stämmer inte riktigt med de tiderna som står i informationsbladet.
Tidigare öppettider redan från 08 varje dag. Och anpassat för 15 timmars barnen måndagar och fredagar :)
Tidigare sång samling för barn blir trötta och åker inte vara med det sista. Gärna vid klockan 10.
Tidigare skyltar, större lokaler.
Tillåt även andra gångs föräldrar att komma på öppen förskola. Som nyinflyttad var det tufft att inte vara välkommen och svårt att då lära känna andra föräldrar vilket gjorde föräldraledigheten väldigt ensam.
Tillgång till arbetsterapeut, för aktivitetsbalans i familjeliv. :)
Tillgång till potta/ anpassad toalettring. Svårt att vara där med småbarn som pottränas/ precis vänjts av med blöja
Tip: Mamma Mia i Lund har drop-in föreldragrupp med olika aktiviteter som teks babymassage, kör och liknande.
Todo me parece fantástico.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Amning
Amning
Amning
Amning och efterförlossnings stöd
Amningen
Amningsbesvär nattetid. Fick jätte bra stöttning och hjälp
Amningshjälp
Amningsråd samt extra besök
Amningsstöd
Amningsstöd i början. Extra viktkontroller.
Amningsstöd och samtalsstöd vb
An extra conversation with &lt;NAME&gt;.
Angående maträdsla med barn så de ej sätter i halsen
Angående större sonen som haft mycket besvär med humör och misstanke om diagnoser
Anmälan till förskolan för storebror</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Toppenförskola!
Träffas ex i gympa sal och ha lite gympa tillsammans
Trång parkering. Önskar bättre kommunikation innan man pratar med barnen om mat och portioners storlek då vi inte alltid delar samma filosofi som BVC. Tex pratar vi inte om dålig/bra mat, utan istället vad maten gör eller ger kroppen. Lär också ut att lyssna på magens mättnadssignaler istället för mängden mat. Hade önskat att man frågade om man vill att personalen ska prata med barnet om det eller inte.
Trevlig plats för mig och mitt barnTack för allt ni gör
Trevligare rum när man träffar kuratorn.
Trivs bra på familjecentralen. Jag uppskattar att vara bland andra med mitt barn men har inget större behov av att lära känna nya människor. Vi tycker om sångstunder och sagostunder. Mitt barn tycker det är roligt!
Trivs jätte bra, alla är trevliga!
Trivs på denna lilla familjecentral och går alltid hit. Tillhör en annan.
Två kvinnor som hoppar på en 10 mån gammal flicka för att vaccinera. Upplevdes som våld. Skam. Vet du nu vad ni kan göra bättre?
Tycker all personal ska vara ödmjuk och på ett lugnt och trevligt sätt bemöta föräldrar/barn och deras utmaningar. Inte döma eller skälla. Är väldigt nöjd med den personal jag har nu.
Tycker allt är bra
Tycker allt är bra
Tycker allt är bra
Tycker allt är bra!
Tycker allt är bra.</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Tycker allt är jätte bra
Tycker allt är jätte bra särkilt personalen
Tycker allt är jättebra som det är
Tycker allt är så fint och trevligt
Tycker allt är superbra, trivs jättebra här
Tycker allt är toppen
Tycker allt är toppen
Tycker allt är toppen nu. Känns bra att kvinnohälsovården, bvc och öppna förskolan är i nära anslutning till varandra.
Tycker allt är toppen som det är
Tycker allt fungerar toppen!
tycker allt har gått smidigt. inget finns att göra bättre vad jag kan komma på. erbjöds inte plats på föräldragrupper då jag tillhör annan familjecentral.
Tycker allt har varit bra så har inget att tillägga i nuläget, men önskar att verksamheten kan fortsätta precis såhär! 😊
Tycker allt på familjecentralen är super bra och blir alltid glad av att gå dit!
Tycker allt redan är bra. Men det som kan vara är om öppna förskolan är stängd (fast den skulle varit öppet) gå ut med de mer. Då jag var med om en gång att de skulle varit öppen men när vi kom ditt var de stängt.
Tycker ärligt talat inte så mycket, allt är bra, härligt umgänge, trevlig personal!</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Tycker att allt är bra
Tycker att allt är bra, trevlig personal som alltid ser en och är inbjudande.
Tycker att det är bra som det är
Tycker att det är bra som det är, kan inte se något som behöver förbättras.
Tycker att det är bra!
Tycker att det funkar väldigt bra när vi varit här.
Tycker att det går bra önskar om man blir bjuden på föräldrargrupp
Tycker att ni alla är helt fantastiska. Fortsätt som ni gör
Tycker att ni redan gör ett fantastiskt jobb, är så glad att jag fått lära känna en sån trevlig plats med så trevliga personal
Tycker att öppna förskolan bidrar med mycket glädje och gemenskap. Också väldigt kul att ha teman, det är isåfall detta jag önskar mer av. T.ex. fira Pippi eller Mumintrollet
Tycker att öppna förskolan i söder behöver större lokal med tanke på trycket och det ökade gemenskapen. Samt fler öppettider och längre.
Tycker de är bra som de är idag
Tycker de är bra som det är
Tycker de har varit bra.
Tycker det är bra som det är</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Tycker det är bra som det är med en trevlig miljö
Tycker det är bra som det är! - Engagerad och trevlig personal - Bra med olika åldersgrupper - Bra med olika teman eller besök av andra instanser för egna frågor/funderingar (ex MVC, BVC, tandhygienist, präst etc)
Tycker det är bra som det är.
Tycker det är fantastiskt, jag är farmor och när jag har mitt barnbarn så åker vi till Milan helt fantastiskt. Känner mig så välkomnade
Tycker det är fint &amp; tryggt som det är idag!
Tycker det är jättebra redan.
Tycker det är kanon redan! Vore trevligt med lite tematräffar för föräldrar för barn i olika åldrar, så att man kan inspireras av varandra.
Tycker det är ok.
Tycker det är perfekt.
Tycker det är rätt så bra som det är
Tycker det är super. Jag skulle föreslå föräldragrupp online när de e svårt för vissa att komma. Sedan kanske matstund eller fruktstund gemensamt på öppna förskolan. Men förstår om det är svårt. De som jobbar på öppna förskolan är väldigt trevliga och pedagogiska. Man ser att de försöker verkligen inkludera och se alla.
Tycker det är toppen
Tycker det är toppen!
Tycker det är toppen!
Tycker det är tråkigt att öppna förskolan ofta ställs in pga sjukdom eller vab, hade önskat att det fanns någon vikarie eller ersättare…</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Tycker det är väldigt bra som det är! Konceptet med teman och besök känns som det inte är så stort intresse för så kanske att fundera över hur det lockar fler
Tycker det blir väldigt grupperas och att personalen hänger med i det. Hade varit trevligt för oss som är där lite mer sällan om det kanske hade varit fler personal och att det är lite mindre "kompisgäng" och mer välkomnande för alla
Tycker det ni gör är väldigt bra!
Tycker det redan är väldigt bra. Fortsätta på samma sätt.
Tycker familjecentralen är fantastisk!
Tycker familjecentralenr väldigt bra. Alla olika aspekter av Familjecentralen tycker jag om. Har inget att rekommendera att göra bättre
Tycker jag planning
Tycker mycket om sångstunderna, även trevlig med aktiviteter utomhus
Tycker ni är fantastiska. Inget jag upplever behöver förbättras.
Tycker ni är kanon som ni är!
Tycker ni är närvarande och inkluderande. Jag är här med mitt barnbarn. Vi är inte här ofta, ca två gånger per år. Vi blir lika väl mottagna varje gång
Tycker ni är redan bra som ni är .
Tycker ni är så bra, ni ser både föräldrar och barnen och man känner sig alltid välkommen!
Tycker ni gör ett bra jobb. Men kanske synas mer på sociala medier för öppettider och vad som man kan göra där.
Tycker ni gör ett fantastiskt jobb</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fontScale="92500" lnSpcReduction="10000"/>
          </a:bodyPr>
          <a:lstStyle/>
          <a:p>
            <a:pPr>
              <a:spcBef>
                <a:spcPts val="401"/>
              </a:spcBef>
            </a:pPr>
            <a:r>
              <a:rPr lang="sv-SE" sz="1200"/>
              <a:t>Tycker ni gör ett fantastiskt jobb med att få alla att känna sig välkomna! Det enda jag hade önskat är längre öppettider.
Tycker ni gör ett fantastiskt jobb!
Tycker ni gör ett fantastiskt jobb! Vet faktiskt inte vad som kan bli bättre♥️
Tycker ni gör ett jättebra jobb! Så inget direkt jag kommer på.
Tycker ni har en bra verksamhet där man får det stödet som man behlöver
Tycker öppna förskolan har fått ett uppsving! Går hit med glädje!
Tycker personalen är för snälla ibland med att inte tillrättavisa eller informera om grejer och hålla fast vid reglerna. Kan tex vara för vagnar folk parkerat utanför som jag endast hört en personal en gång bett snällt personen i fråga om att parkera utanför på barnvagns parkeringen. Personen i fråga ville inte detta och svarade i stil med att en vagn blivit stulen där tidigare och sedan hände inget mer med det. Eller säga till dom som rullar in med vagn, det kanske är första gången de är på besök och inte är medvetna om det osv. Säga till dom som är där med barn som uppenbart är äldre ålder när det endast är tid eller dag för de yngre barnen. Säga till om grinden vissa tror stängs av sig själv? Sen förstår jag självklart att det inte alltid man ser osv osv och förstår att man är snäll och vänlig och välkomnar alla, som jag absolut tycker personalen gör! Tycker bara det är synd att allt ska vara så pk idag och känsligt för många och antagligen därför det inte sker.
Tycker personalen gör ett strålande jobb!
Tycker tiderna är för uppdelade. Hade hellre sett att det var öppet 08:30-15:00 eller så varje dag för alla. Och sen dela in barn efter ålder i olika rum eller utomhus. Nu måste man hela tiden ha koll på vilken som har öppet när för vem…
Tycker vi har fått den informationen som vi behöver och hjälp med det vi frågat om
Tycket allt är super bra!
Under graviditeten fick vi åka in till Jönköping för att gå på våra besök och efterkontrollen efter förlossningen erbjöds inne på råslätts vårdcentrum. Under graviditeten gick det bra eftersom jag ändå jobbar inne i stan, men att bli erbjuden efterkontroll inne i stan med en nyfödd tycker jag är katastrof. Bekvämligheten, tryggheten och servicen att ha familjecentralen nära sitt hem fallerar helt när man gör såhär. Förstår inte varför man inte sätter upp bodar/baracker likt de på antenatalmottagningen på Ryhov. Jag valde att inte gå på min efterkontroll tack vare det här för det kändes för omständigt, hade gärna gått på den annars.
Underbar personal! Lokalen skulle dock förbättrad luftkonditionering. Verksamheten hade även gynnats av att ha större lokaler.
Underbart! Större lokal
Undersöka varför det inte kommer folk på träffar. Ofta det inte är någon eller bara fåtal föräldrar</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Uppdatera leksaks inventarie, med moderna nya leksaker
Upplever parkeringen utanför familjecentralen som begränsad när det kommer till utrymme att röra sig med vagn. Trångt när man ska parkera och med några parkeringsplatser att ställa sig på.
Upplever rfsl riktlinjer och propaganda är för grova och lite för liberala som kan skrämma andra föräldrar för det ligger väldigt långt från deras våglängd och alla är inte öppna med det vilket kan skada förtroendet för er.
Uppskattar tema-dagar så fortsätt med det. Roligt med olika typer av teman som det är idag. Extra uppskattat med logoped och luftstopp så mer sånt! Kanske någon styrd aktivitet för de äldre barnen de dagar det är 0-6 år - exempelvis måla något kopplat till årstid. HLR kurs/info om luftstopp kvällstid för möjlighet för partner att delta.
Utmärkt på ängen. Ett skohorn skulle underlätta. Men det är också et enda. Älskar er.
Utöka antalet träffar för föräldragrupper. De behöver inte vara bundna till någon specifik information då man ofta kände att det som gav mest var just att träffa andra föräldrar och deras barn. Det ger mycket trygghet att se att andra barn beter sig precis som ens egna, och det är väldigt givande med ”hur gör ni” diskussioner.
Utökade besökstider och fler dagar 😍
Utökade tider, t ex 9-12 istället för 10-12
Utvecklas lite mer på sociala medier. Vara mer förberedda på tips och råd på föräldraträffarna om det aktuella ämnet.
Väldigt tacksam att kunna gå på öppna förskolan m.m. i Rydaholm. Trevligt att träffa andra barn och föräldrar.
Väntrummet är mörkt och inte så mycket att göra på, tråkigt för barnen att vänta i.
Var ännu tydligare med information i utskick. Avdelning, våningsplan, osv.
Vår nuvarande kontakt är jättebra men har erfarenhet sedan tidigare med personal som givit helt felaktiga råd kring amning. Har även vänner som fått felaktiga råd om just amning och som mått dåligt över konsekvenserna av dessa råd. Kanske behöver en del av personalen uppdatera sina kunskaper om just amning.
Var öppet mer Öppna förskola mycket barpersonalen mycket hjälpsam
Vara fler än 2 så att ni inte behöver stänga under lunch ifall en av er är sjuk.</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Vara lite mer delaktig och kanske hjälpa till lite med det sociala när man kommer ny till en grupp så vi mammor vågar prata med varandra ☺️
Vara mer öppet i kvidinge
Vara pålästa och intresserade om barnet.
Veganskt pålägg
vet ej
Vet ej
Vet ej
Vet ej
Vet ej
Vet ej
Vet ej
Vet ej
Vet ej
Vet ej
Vet ej</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Vet ej
Vet ej
Vet ej
Vet ej
Vet ej
Vet ej
Vet ej
Vet ej
Vet ej
Vet ej
Vet ej ännu, måste besöka mer men det är et superbra ställe
Vet ej just nu.
Vet ej, älskar öppna förskolan och bvc
Vet ej. Det är bra som det är.
Vet ej. Har inte varit här så många ggr. Allt har varit bra hittills.</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Vet helt talat inte. Tycker alltid att det är så bra på alla sätt och vis.
Vet inget i nuläget.
Vet inte
Vet inte
Vet inte
Vet inte
Vet inte
Vet inte
Vet inte
Vet inte
Vet inte
Vet inte
Vet inte
Vet inte
Vet inte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Ansöka förskola till min baby
Att bara få prata av sig, både sånt som handlar om ens barn, privatliv och även jobbrelaterade frågor och funderingar. Fantastiska lyssnare!
Att bli bättre förälder för mina barn
Att de har visat mig runt p första gång och jag får hjälp när jag behöver något.
Att dom funnits där när man haft en dålig dag, sett på en att det är nått. Samtal med öppenvården för att veta vad barn kan få för hjälp och stöd därifrån.
Att få ordning på mitt liv- struktur!
Att få struktur och rutiner för mig och min dotter. Lite grundstötning och stöd med mat för min dotter som inte äter mat ibland
Att får vara med på öppna förskolan
Att hälsa för barn
Att hjälpa mig med min lilla när jag höll på mitt stora barn
Att inse att ibland är det inte barnen som har beteendeproblem, det kan vara vi vuxna som har förståelseproblem. Tack 🙏
Att känna mig trygg i min föräldraskap. Jag är så tacksam för allt hjälp ❣️🙏
Att kunna prata om liknande situationer i livet som småbarnsföräldrar.
Att lära sig läsa och skriva svenska
Att lära svenska SFI.</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Vet inte
Vet inte
Vet inte
Vet inte allt känns bra redan
Vet inte eftersom jag inte är rätt målgrupp. Jag har lämnat cellprov och bytt min spiral
Vet inte faktiskt då jag upplever &amp; tycker att allt är toppen!
Vet inte för att dem gör vad dom kan och vill gärna att dom ska göra lite aktivitet utanför
Vet inte tycker det är jättebra i nuvarande form
Vet inte, det är rätt bra som det är!
Vet inte, tycker det fungerar bra
Vet inte, tycker ni kan fortsätta göra det ni gör, vi trivs bra!
Vet inte,allt är okej här
Vet inte.
Vet inte.
Vet inte.</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Vet inte. Det är väldigt bra som det är
Vet inte. Tycker det känns stabilt.
Vet intw
Vi är hel nöjda
Vi är jättenöjda
Vi är jättenöjda med BHV och har stort förtroende för &lt;NAME&gt; som har följt våra barn ända sedan deras första kontroll efter födelsen. Det känns tryggt att ha samma kontakt som har följt barnen hela vägen. Vi upplever att det är lätt att få kontakt, att vi snabbt får en tid och att det är smidigt att få hjälp med remiss, exempelvis till logoped, dietist eller barnläkare när det behövs. Det är lugnt i väntrummet och bra parkeringsmöjlugheter. Det enda som kunde vara bättre är att göra mottagningsrummet lite mer tilltalande för barn. Våra barn (som har haft flera vårdtillfällen) blir lite hämmade när de uppfattar att miljön påminner om en sjukhusmiljö. Det finns ju lite leksaker men känns ändå lite kliniskt. Ytterligare en reflektion är att barnläkaren som vi har träffat vid hälsokontroller inte riktigt förstod vad vi sa/lyfte med henne på grund av språkliga barriärer som ledde till missförstånd, men ordinare personal gjorde vad de kunde för att underlätta kommunikationen.
Vi är mycket nöjda. De gör allt som det ska. Jag känner mig välkommen varje gång och de är redo att hjälpa till med allt.
Vi är nöjda
Vi är nöjda som som det är.
Vi är rätt så nöjda,ingenting nu vi tycker man skulle ändra
Vi är suernöjda med allt, Personalen är fantastisk.
Vi är super nöjda med personalen på öppna fsk i huskvarna men kanske lite nya aktiviteter att hitta på stora som små
Vi är väldigt nöjda och glada över den hjälp och stöd vi får till oss som familj och till våra flickor
Vi behöver extra tid till barn Efter middag också
vi behöver flera utflykter</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Vi besöker öppen förskola sedan några veckor tillbaka och trivs väldigt bra! Det är väldigt trevligt och välkomnande miljö, personalen är super snäll och erfaren, säkert och trygg miljö för barnen att läka, mysigt att sitta med andra föräldrar. Man skulle eventuellt kunna hålla någon temadag tex en gång per vecka? Men vi väldigt nöjda hur öppen förskolan fungerar.
Vi flyttade hit efter mvc tiden så har inte varit med i föräldrargrupp. Därav att vi inte erbjudits
Vi gick en väldigt bra grupp när vi var gravida, dock så splittrades den då alla hamnade i olika grupper efter sommaren. Hade varit bra om vi hade fått fortsätta i samma grupp. Man orkar inte starta om på ny kula så nu har vi avbokat träffarna i vår nya grupp då det blir för många kontakter.
Vi har inga synpunkter på familjecentralen, är väl bemötta och får tillgång till det vi behöver. Väldigt nöjda!
Vi kan prata om barn och upplevelser.
Vi kan skapa fler mötesplatser för föräldrar att utbyta erfarenheter.
Vi känner alltid oss välkomna och omhändertagna! Ni gör ett väldigt bra jobb!
Vi önskar att babymassage-aktiviteten återinförs på familjecentralen.
Vi önskar att det läggs mer fokus på städning och renlighet i öppen förskolan, samt att familjerna påminns om att kontrollera toaletten efter sig så att den lämnas ren. Dessutom vill vi be att alla tar av sig skorna innan de går in i Filicentralens lokaler och öppna förskolan.
Vi önskar att ni inte drar ner på personalstyrkan på öppna förskolan!
Vi önskar ni inte dra ner på parsonalen på öppna förskolan
Vi skulle vilja komma på träffar på öppen förskola på eftermiddagar. Idag är det bara förmiddagar.
Vi tappade förtroendet för en läkare som undersökte vår dotters mage för några år sedan. Vet inte om hon jobbar kvar. Förutom den incidenten har vi varit jättenöjda med bvc- tjejerna. De har varit underbara!
Vi tillhör BVC i Tyringe och hade uppskattat att få ta del av ex. Föräldragrupp/babymassage eller annat som erbjudits de som är listade i Hässleholm.
Vi trivs bra här.</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Vi trivs verkligen på platsen och har inga kommentarer för förbättring.
Vi tycker att allting har varit jättebra här hos er, pga flytt byter vi nu bvc.
Vi vill att vara mer tid
Vi vill gärna besöka Gränna Öppna förskola på sommaren också, har hört att det finns stort intresse från oss föräldrar att ha ett gemensamt ställe även på sommaren.
Vi vill gärna ha mer öppna dagar i öppna förskola för stora barn än måndag och fredag
Vi vill ha sångstund på öppna förskolan i Heby. Annars har jag bara ros att ge! Ni är fantastiska!
Viktigt med den naturliga samverkan mellan kommun och region som finns på ett ställe.
Viktigt med kommunikation emellan sköterskor om man inte träffar samma vid bvc-besök, så inte viktiga saker missas.
Vilken svår fråga tycker redan att det är så bra. Kanske att ni har fler tider i veckan som är efter 12.
Vill att kvinnohälsovården ska komma tillbaka. Känns inte rimligt att jag som bor i Habo ska bli skickad till råslätt
Vore bra med en kalender på familjecentralen med kommande aktiviteter, så man kan planera besök baserat på om det är någon särskild aktivitet man önskar delta i.
Vore bra om det även var öppet torsdagar
Vore gött med fika
Vore kul med fler olika tema-dagar!
Vore trevligt med kaffe i samband med babybokis så man får chans att prata med varandra lite mer.</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Would love to have dedicated days for 2-4 year age group. 0-6 is a bit too wide.
Yogaboll kan finnas på babycafe
أريد اغاني ترفيهية للأطفال باللغة السويدية ومزيد من الأنشطة لكي لايشعرون الأطفال بالملل
اتمنى ان تسمحوا للاطفال فوق عمر سنة ذهاب يومين اوتلاتة ايام بالاسبوع بالقدوم إلى اوبنا فوشكولا انه مركز مفيد للاطفال
اعتقد ان كل شيء مثالي
الاكثار من الفعاليات المشتركه .. مثل الغناء
ان التقي مع الناس يتحدثون اللغة السويدية
ان يكون المعلومات ب لغات مختلفة للذين لا يستطيعون اللغة السويدية
انا اعتقد انا كل شي جيد بالنسبه لي
تخصيص بعض الوقت للموسيقى
دراسة الاسفي نئمل ان تكون متواجده يوم الخميس أيضا وان تكون ساعات الدراسه في ايام الاسبوع اكثر أيضا
دورات التعامل مع الحريق او الاختناق
زيادة معلومات ولعبة ابنتي
على حسب رأي انه رائعون
عمر الطفل ان ايكون مسموح كل الاسبوع الحظور ومع دروس الاسفي اتكون متواجده كل الأسبوع لكي نتطور بالتحدث بلسويدي وتتطور اللغه عندي</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غضاء وقت ممتع مع تعلم القه
قضاء وقت جميل
كان سابقا يوجد فترة صباحية لمناقشة مواضيع معينة باللغة السويدية وكانت جدا مفيدة بالنسبة لنا نحن الناطقون بغير السويدية لتصبح اللغة عندنا أفضل لكن الآن هذه الفترة غير موجودة نتمنى أن تعود
كل شي جيد
كل شي على ما يرام ولا يحتاج لشي ابدا
كل شي على مايرام
كل شي ممتاز
كل شي مميز ليس بحاجة الي شي
كل شيء جيد
كل شيء جيد هنا
كل شيء رائع .
كل شيء على مايرام
كل ماره جميل
لا أري ان هنالك شي يجب ان يتحسن
لا شيء</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lIns="90000" numCol="1">
            <a:normAutofit/>
          </a:bodyPr>
          <a:lstStyle/>
          <a:p>
            <a:pPr>
              <a:spcBef>
                <a:spcPts val="401"/>
              </a:spcBef>
            </a:pPr>
            <a:r>
              <a:rPr lang="sv-SE" sz="1200"/>
              <a:t>لا شيء
لا شيء
لا شيء لحد الان
لا شيئ
لاشيء جديد اعتقد أنهم يقومون بكلشيء على أكمل وجه
لو كان مكانا اكبر يكون افضل حتى يستطيع الولد اللعب برياحه اكبر
نحتاج برنامج للامهات ايضا مثال مزيد من الدورات التدريبيه لاسعاف الطفل .
نمیدانم
هو انا كدا شايفه كتييير حلو</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Nationellt</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Besöksenkät - barn</a:t>
            </a:r>
          </a:p>
        </p:txBody>
      </p:sp>
    </p:spTree>
    <p:extLst>
      <p:ext uri="{BB962C8B-B14F-4D97-AF65-F5344CB8AC3E}">
        <p14:creationId xmlns:p14="http://schemas.microsoft.com/office/powerpoint/2010/main" val="1532815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4706871"/>
          </a:xfrm>
        </p:spPr>
        <p:txBody>
          <a:bodyPr/>
          <a:lstStyle/>
          <a:p>
            <a:pPr marL="0" indent="0">
              <a:lnSpc>
                <a:spcPct val="120000"/>
              </a:lnSpc>
              <a:buNone/>
            </a:pPr>
            <a:r>
              <a:rPr lang="sv-SE" sz="1400" err="1"/>
              <a:t>Lysio</a:t>
            </a:r>
            <a:r>
              <a:rPr lang="sv-SE" sz="1400"/>
              <a:t> Research har för Föreningen För Familjecentralers Främjandes (FFFF) räkning genomfört en undersökning bland barn som besöker familjecentralerna/de familjecentralsliknande verksamheterna. </a:t>
            </a:r>
          </a:p>
          <a:p>
            <a:pPr marL="0" indent="0">
              <a:lnSpc>
                <a:spcPct val="120000"/>
              </a:lnSpc>
              <a:buNone/>
            </a:pPr>
            <a:r>
              <a:rPr lang="sv-SE" sz="1400"/>
              <a:t>I resultatet ingår familjecentraler/</a:t>
            </a:r>
            <a:br>
              <a:rPr lang="sv-SE" sz="1400"/>
            </a:br>
            <a:r>
              <a:rPr lang="sv-SE" sz="1400"/>
              <a:t>familjecentralsliknande verksamheter enligt den </a:t>
            </a:r>
            <a:r>
              <a:rPr lang="sv-SE" sz="1400" b="1"/>
              <a:t>nationella definitionen</a:t>
            </a:r>
            <a:r>
              <a:rPr lang="sv-SE" sz="1400"/>
              <a:t>:</a:t>
            </a:r>
          </a:p>
          <a:p>
            <a:pPr marL="0" indent="0">
              <a:lnSpc>
                <a:spcPct val="120000"/>
              </a:lnSpc>
              <a:buNone/>
            </a:pPr>
            <a:r>
              <a:rPr lang="sv-SE" sz="1400" kern="100">
                <a:ea typeface="Aptos" panose="020B0004020202020204" pitchFamily="34" charset="0"/>
                <a:cs typeface="Arial" panose="020B0604020202020204" pitchFamily="34" charset="0"/>
              </a:rPr>
              <a:t>På en familjecentral är de fyra basverksamheterna mödrahälsovård, barnhälsovård, förebyggande socialtjänst och öppen förskola samlokaliserade*  </a:t>
            </a:r>
          </a:p>
          <a:p>
            <a:pPr marL="0" indent="0">
              <a:buNone/>
            </a:pPr>
            <a:r>
              <a:rPr lang="sv-SE" sz="1400" kern="100">
                <a:ea typeface="Aptos" panose="020B0004020202020204" pitchFamily="34" charset="0"/>
                <a:cs typeface="Arial" panose="020B0604020202020204" pitchFamily="34" charset="0"/>
              </a:rPr>
              <a:t>Med en familjecentralsliknande verksamhet avses en samlokaliserad* verksamhet med minst barnhälsovård i samverkan med öppen förskola och/eller förebyggande socialtjänst. </a:t>
            </a:r>
            <a:br>
              <a:rPr lang="sv-SE" sz="1400" kern="100">
                <a:ea typeface="Aptos" panose="020B0004020202020204" pitchFamily="34" charset="0"/>
                <a:cs typeface="Arial" panose="020B0604020202020204" pitchFamily="34" charset="0"/>
              </a:rPr>
            </a:br>
            <a:endParaRPr lang="sv-SE" sz="1400" kern="100">
              <a:ea typeface="Aptos" panose="020B0004020202020204" pitchFamily="34" charset="0"/>
              <a:cs typeface="Arial" panose="020B0604020202020204" pitchFamily="34" charset="0"/>
            </a:endParaRPr>
          </a:p>
          <a:p>
            <a:pPr marL="0" indent="0">
              <a:buNone/>
            </a:pPr>
            <a:r>
              <a:rPr lang="sv-SE" sz="1200" kern="100">
                <a:ea typeface="Aptos" panose="020B0004020202020204" pitchFamily="34" charset="0"/>
                <a:cs typeface="Arial" panose="020B0604020202020204" pitchFamily="34" charset="0"/>
              </a:rPr>
              <a:t>*Samlokalisering innebär att hela den ordinarie verksamheten som respektive part bedriver ska vara förlagd till familjecentralen eller den familjecentralsliknande verksamheten.</a:t>
            </a:r>
          </a:p>
          <a:p>
            <a:pPr marL="0" indent="0">
              <a:lnSpc>
                <a:spcPct val="120000"/>
              </a:lnSpc>
              <a:buNone/>
            </a:pPr>
            <a:endParaRPr lang="sv-SE" sz="1400" baseline="30000">
              <a:cs typeface="Arial" panose="020B0604020202020204" pitchFamily="34" charset="0"/>
            </a:endParaRPr>
          </a:p>
          <a:p>
            <a:pPr marL="0" indent="0">
              <a:lnSpc>
                <a:spcPct val="120000"/>
              </a:lnSpc>
              <a:buNone/>
            </a:pPr>
            <a:r>
              <a:rPr lang="sv-SE" sz="1400"/>
              <a:t>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3303714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och QR-kod per deltagande familjecentral. Länkar och QR-koder har tagits fram av </a:t>
            </a:r>
            <a:r>
              <a:rPr lang="sv-SE" sz="1400" err="1"/>
              <a:t>Lysio</a:t>
            </a:r>
            <a:r>
              <a:rPr lang="sv-SE" sz="1400"/>
              <a:t> Research, och dessa har sedan distribuerats till enheterna via en kontaktperson hos regionen. </a:t>
            </a:r>
          </a:p>
          <a:p>
            <a:endParaRPr lang="sv-SE"/>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nvGraphicFramePr>
        <p:xfrm>
          <a:off x="489276" y="3429000"/>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a:t>Enkät </a:t>
                      </a:r>
                    </a:p>
                  </a:txBody>
                  <a:tcPr anchor="ctr"/>
                </a:tc>
                <a:tc>
                  <a:txBody>
                    <a:bodyPr/>
                    <a:lstStyle/>
                    <a:p>
                      <a:r>
                        <a:rPr lang="sv-SE" sz="1100"/>
                        <a:t>Insamling start</a:t>
                      </a:r>
                    </a:p>
                  </a:txBody>
                  <a:tcPr anchor="ctr"/>
                </a:tc>
                <a:tc>
                  <a:txBody>
                    <a:bodyPr/>
                    <a:lstStyle/>
                    <a:p>
                      <a:r>
                        <a:rPr lang="sv-SE" sz="1100"/>
                        <a:t>Insamling slut </a:t>
                      </a:r>
                    </a:p>
                  </a:txBody>
                  <a:tcPr anchor="ctr"/>
                </a:tc>
                <a:tc>
                  <a:txBody>
                    <a:bodyPr/>
                    <a:lstStyle/>
                    <a:p>
                      <a:r>
                        <a:rPr lang="sv-SE" sz="1100"/>
                        <a:t>Antal svar</a:t>
                      </a:r>
                    </a:p>
                  </a:txBody>
                  <a:tcPr anchor="ctr"/>
                </a:tc>
                <a:tc>
                  <a:txBody>
                    <a:bodyPr/>
                    <a:lstStyle/>
                    <a:p>
                      <a:r>
                        <a:rPr lang="sv-SE" sz="1100"/>
                        <a:t>Antal deltagande</a:t>
                      </a:r>
                    </a:p>
                    <a:p>
                      <a:r>
                        <a:rPr lang="sv-SE" sz="1100"/>
                        <a:t>familjecentraler</a:t>
                      </a:r>
                    </a:p>
                  </a:txBody>
                  <a:tcPr anchor="ctr"/>
                </a:tc>
                <a:extLst>
                  <a:ext uri="{0D108BD9-81ED-4DB2-BD59-A6C34878D82A}">
                    <a16:rowId xmlns:a16="http://schemas.microsoft.com/office/drawing/2014/main" val="2820031394"/>
                  </a:ext>
                </a:extLst>
              </a:tr>
              <a:tr h="475379">
                <a:tc>
                  <a:txBody>
                    <a:bodyPr/>
                    <a:lstStyle/>
                    <a:p>
                      <a:r>
                        <a:rPr lang="sv-SE" sz="1200"/>
                        <a:t>Barnenkäten</a:t>
                      </a:r>
                    </a:p>
                  </a:txBody>
                  <a:tcPr anchor="ctr"/>
                </a:tc>
                <a:tc>
                  <a:txBody>
                    <a:bodyPr/>
                    <a:lstStyle/>
                    <a:p>
                      <a:r>
                        <a:rPr lang="sv-SE" sz="1200"/>
                        <a:t>2025-01-01</a:t>
                      </a:r>
                    </a:p>
                  </a:txBody>
                  <a:tcPr anchor="ctr"/>
                </a:tc>
                <a:tc>
                  <a:txBody>
                    <a:bodyPr/>
                    <a:lstStyle/>
                    <a:p>
                      <a:r>
                        <a:rPr lang="sv-SE" sz="1200"/>
                        <a:t>2025-12-31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852</a:t>
                      </a:r>
                    </a:p>
                  </a:txBody>
                  <a:tcPr anchor="ctr"/>
                </a:tc>
                <a:tc>
                  <a:txBody>
                    <a:bodyPr/>
                    <a:lstStyle/>
                    <a:p>
                      <a:r>
                        <a:rPr lang="sv-SE" sz="1200"/>
                        <a:t>79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989384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Att man kan få prata om de man känner är jobbigt, måste inte bara vara kopplat till relation med sin partner eller föräldraskap utan kan va saker man själv funderar över, vill prata om eller ventilera
Att någon som kan lyssna på mig och mitt barn får leka på öppna förskola.
Att ordna med tider till babymassage
Att prata om allt
Att prata svenska och de ge mig information.
Av barn-sjuksköterska. O alltid bra samtal med förskolepersonal
Av BVC sköterska i samband med att vår son var nyfödd. Hon hade koll på mitt mående då jag mått dåligt efter tidigare förlossningar.
Av förskolläraren om förskolan.
Av min underbara barnmorska &lt;NAME&gt; pga trötthet o oro
Avlastning samt svar på frågor
Både bvc och de på familjecentralen har varit så lätta att prata med.
Både denna pojken och storebror har haft magknip och vår bvc sköterska tar verkligen fram all kunskap och erfarenhet hon har i bagaget för att hjälpa oss. Dessvärre är det inte mycket som hjälper men hon följer regelbundet upp och försöker komma på ytterligare åtgärder att prova! Hon finns som stöd för att bara prata när tröttheten och frustrationen blir alldeles för mycket!
Både hos barnmorska att alltid känna sig välkommen med frågor men också fått hjälp av BVC sköterska och kurator för min andra barn
Bara att fråga fråga när man undrar något.
Bara att ringa eller smsa, eller prata med dem när man är på deras verksamhet, de tar sig alltid tid för en.</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besöksenkät barn</a:t>
            </a:r>
          </a:p>
        </p:txBody>
      </p:sp>
    </p:spTree>
    <p:extLst>
      <p:ext uri="{BB962C8B-B14F-4D97-AF65-F5344CB8AC3E}">
        <p14:creationId xmlns:p14="http://schemas.microsoft.com/office/powerpoint/2010/main" val="786940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Frågor i barnenkäten</a:t>
            </a:r>
          </a:p>
        </p:txBody>
      </p:sp>
      <p:graphicFrame>
        <p:nvGraphicFramePr>
          <p:cNvPr id="7" name="Chart 8">
            <a:extLst>
              <a:ext uri="{FF2B5EF4-FFF2-40B4-BE49-F238E27FC236}">
                <a16:creationId xmlns:a16="http://schemas.microsoft.com/office/drawing/2014/main" id="{6931865D-920F-5C24-66CD-5EA1070CD3DD}"/>
              </a:ext>
            </a:extLst>
          </p:cNvPr>
          <p:cNvGraphicFramePr/>
          <p:nvPr/>
        </p:nvGraphicFramePr>
        <p:xfrm>
          <a:off x="704851" y="1670922"/>
          <a:ext cx="8316316" cy="253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ell 7">
            <a:extLst>
              <a:ext uri="{FF2B5EF4-FFF2-40B4-BE49-F238E27FC236}">
                <a16:creationId xmlns:a16="http://schemas.microsoft.com/office/drawing/2014/main" id="{521D0438-8E7F-565D-EE6F-592A5094DCE2}"/>
              </a:ext>
            </a:extLst>
          </p:cNvPr>
          <p:cNvGraphicFramePr>
            <a:graphicFrameLocks noGrp="1"/>
          </p:cNvGraphicFramePr>
          <p:nvPr/>
        </p:nvGraphicFramePr>
        <p:xfrm>
          <a:off x="704849" y="4298631"/>
          <a:ext cx="8647200" cy="1401470"/>
        </p:xfrm>
        <a:graphic>
          <a:graphicData uri="http://schemas.openxmlformats.org/drawingml/2006/table">
            <a:tbl>
              <a:tblPr firstRow="1" bandRow="1">
                <a:tableStyleId>{5C22544A-7EE6-4342-B048-85BDC9FD1C3A}</a:tableStyleId>
              </a:tblPr>
              <a:tblGrid>
                <a:gridCol w="3960000">
                  <a:extLst>
                    <a:ext uri="{9D8B030D-6E8A-4147-A177-3AD203B41FA5}">
                      <a16:colId xmlns:a16="http://schemas.microsoft.com/office/drawing/2014/main" val="1159429802"/>
                    </a:ext>
                  </a:extLst>
                </a:gridCol>
                <a:gridCol w="2545200">
                  <a:extLst>
                    <a:ext uri="{9D8B030D-6E8A-4147-A177-3AD203B41FA5}">
                      <a16:colId xmlns:a16="http://schemas.microsoft.com/office/drawing/2014/main" val="2021594479"/>
                    </a:ext>
                  </a:extLst>
                </a:gridCol>
                <a:gridCol w="2142000">
                  <a:extLst>
                    <a:ext uri="{9D8B030D-6E8A-4147-A177-3AD203B41FA5}">
                      <a16:colId xmlns:a16="http://schemas.microsoft.com/office/drawing/2014/main" val="2967166854"/>
                    </a:ext>
                  </a:extLst>
                </a:gridCol>
              </a:tblGrid>
              <a:tr h="578510">
                <a:tc>
                  <a:txBody>
                    <a:bodyPr/>
                    <a:lstStyle/>
                    <a:p>
                      <a:r>
                        <a:rPr lang="sv-SE" sz="100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"Ja, alltid"</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Andel (%)</a:t>
                      </a:r>
                    </a:p>
                  </a:txBody>
                  <a:tcPr anchor="ctr"/>
                </a:tc>
                <a:tc>
                  <a:txBody>
                    <a:bodyPr/>
                    <a:lstStyle/>
                    <a:p>
                      <a:r>
                        <a:rPr lang="sv-SE" sz="1000"/>
                        <a:t>Antal svar</a:t>
                      </a:r>
                    </a:p>
                  </a:txBody>
                  <a:tcPr anchor="ctr"/>
                </a:tc>
                <a:extLst>
                  <a:ext uri="{0D108BD9-81ED-4DB2-BD59-A6C34878D82A}">
                    <a16:rowId xmlns:a16="http://schemas.microsoft.com/office/drawing/2014/main" val="14081197"/>
                  </a:ext>
                </a:extLst>
              </a:tr>
              <a:tr h="214132">
                <a:tc>
                  <a:txBody>
                    <a:bodyPr/>
                    <a:lstStyle/>
                    <a:p>
                      <a:r>
                        <a:rPr lang="sv-SE" sz="1200"/>
                        <a:t>Känns det bra att vara här?</a:t>
                      </a:r>
                    </a:p>
                  </a:txBody>
                  <a:tcPr anchor="ctr"/>
                </a:tc>
                <a:tc>
                  <a:txBody>
                    <a:bodyPr/>
                    <a:lstStyle/>
                    <a:p>
                      <a:r>
                        <a:rPr lang="sv-SE" sz="1200"/>
                        <a:t>91 %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829</a:t>
                      </a:r>
                    </a:p>
                  </a:txBody>
                  <a:tcPr anchor="ctr"/>
                </a:tc>
                <a:extLst>
                  <a:ext uri="{0D108BD9-81ED-4DB2-BD59-A6C34878D82A}">
                    <a16:rowId xmlns:a16="http://schemas.microsoft.com/office/drawing/2014/main" val="2180593050"/>
                  </a:ext>
                </a:extLst>
              </a:tr>
              <a:tr h="214132">
                <a:tc>
                  <a:txBody>
                    <a:bodyPr/>
                    <a:lstStyle/>
                    <a:p>
                      <a:r>
                        <a:rPr lang="sv-SE" sz="1200"/>
                        <a:t>Tycker du att vuxna lyssnar på dig när du är här?</a:t>
                      </a:r>
                    </a:p>
                  </a:txBody>
                  <a:tcPr anchor="ctr"/>
                </a:tc>
                <a:tc>
                  <a:txBody>
                    <a:bodyPr/>
                    <a:lstStyle/>
                    <a:p>
                      <a:r>
                        <a:rPr lang="sv-SE" sz="1200"/>
                        <a:t>84 %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822</a:t>
                      </a:r>
                    </a:p>
                  </a:txBody>
                  <a:tcPr anchor="ctr"/>
                </a:tc>
                <a:extLst>
                  <a:ext uri="{0D108BD9-81ED-4DB2-BD59-A6C34878D82A}">
                    <a16:rowId xmlns:a16="http://schemas.microsoft.com/office/drawing/2014/main" val="2419974229"/>
                  </a:ext>
                </a:extLst>
              </a:tr>
              <a:tr h="214132">
                <a:tc>
                  <a:txBody>
                    <a:bodyPr/>
                    <a:lstStyle/>
                    <a:p>
                      <a:r>
                        <a:rPr lang="sv-SE" sz="1200"/>
                        <a:t>Får du vara med och bestämma när du är här?</a:t>
                      </a:r>
                    </a:p>
                  </a:txBody>
                  <a:tcPr anchor="ctr"/>
                </a:tc>
                <a:tc>
                  <a:txBody>
                    <a:bodyPr/>
                    <a:lstStyle/>
                    <a:p>
                      <a:r>
                        <a:rPr lang="sv-SE" sz="1200"/>
                        <a:t>74 %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814</a:t>
                      </a:r>
                    </a:p>
                  </a:txBody>
                  <a:tcPr anchor="ctr"/>
                </a:tc>
                <a:extLst>
                  <a:ext uri="{0D108BD9-81ED-4DB2-BD59-A6C34878D82A}">
                    <a16:rowId xmlns:a16="http://schemas.microsoft.com/office/drawing/2014/main" val="3038753263"/>
                  </a:ext>
                </a:extLst>
              </a:tr>
            </a:tbl>
          </a:graphicData>
        </a:graphic>
      </p:graphicFrame>
    </p:spTree>
    <p:extLst>
      <p:ext uri="{BB962C8B-B14F-4D97-AF65-F5344CB8AC3E}">
        <p14:creationId xmlns:p14="http://schemas.microsoft.com/office/powerpoint/2010/main" val="895559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Nationellt</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Samverkansenkät - styrgrupp</a:t>
            </a:r>
          </a:p>
        </p:txBody>
      </p:sp>
    </p:spTree>
    <p:extLst>
      <p:ext uri="{BB962C8B-B14F-4D97-AF65-F5344CB8AC3E}">
        <p14:creationId xmlns:p14="http://schemas.microsoft.com/office/powerpoint/2010/main" val="1119066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t>Lysio</a:t>
            </a:r>
            <a:r>
              <a:rPr lang="sv-SE" sz="1400"/>
              <a:t> Research har för Föreningen För Familjecentralers Främjandes (FFFF) räkning genomfört en undersökning bland styrgruppen på familjecentraler/familjecentralsliknande verksamheter. </a:t>
            </a:r>
          </a:p>
          <a:p>
            <a:pPr marL="0" indent="0">
              <a:lnSpc>
                <a:spcPct val="120000"/>
              </a:lnSpc>
              <a:buNone/>
            </a:pPr>
            <a:r>
              <a:rPr lang="sv-SE" sz="1400"/>
              <a:t>I resultatet ingår familjecentraler/</a:t>
            </a:r>
            <a:br>
              <a:rPr lang="sv-SE" sz="1400"/>
            </a:br>
            <a:r>
              <a:rPr lang="sv-SE" sz="1400"/>
              <a:t>familjecentralsliknande verksamheter enligt den </a:t>
            </a:r>
            <a:r>
              <a:rPr lang="sv-SE" sz="1400" b="1"/>
              <a:t>nationella definitionen</a:t>
            </a:r>
            <a:r>
              <a:rPr lang="sv-SE" sz="1400"/>
              <a:t>:</a:t>
            </a:r>
          </a:p>
          <a:p>
            <a:pPr marL="0" indent="0">
              <a:lnSpc>
                <a:spcPct val="120000"/>
              </a:lnSpc>
              <a:buNone/>
            </a:pPr>
            <a:r>
              <a:rPr lang="sv-SE" sz="1400" kern="100">
                <a:effectLst/>
                <a:ea typeface="Aptos" panose="020B0004020202020204" pitchFamily="34" charset="0"/>
                <a:cs typeface="Arial" panose="020B0604020202020204" pitchFamily="34" charset="0"/>
              </a:rPr>
              <a:t>På en familjecentral är de fyra basverksamheterna mödrahälsovård, barnhälsovård, förebyggande socialtjänst och öppen förskola samlokaliserade*  </a:t>
            </a:r>
          </a:p>
          <a:p>
            <a:pPr marL="0" indent="0">
              <a:buNone/>
            </a:pPr>
            <a:r>
              <a:rPr lang="sv-SE" sz="1400" kern="100">
                <a:effectLst/>
                <a:ea typeface="Aptos" panose="020B0004020202020204" pitchFamily="34" charset="0"/>
                <a:cs typeface="Arial" panose="020B0604020202020204" pitchFamily="34" charset="0"/>
              </a:rPr>
              <a:t>Med en familjecentralsliknande verksamhet avses en samlokaliserad* verksamhet med minst barnhälsovård i samverkan med öppen förskola och/eller förebyggande socialtjänst. </a:t>
            </a:r>
            <a:br>
              <a:rPr lang="sv-SE" sz="1400" kern="100">
                <a:effectLst/>
                <a:ea typeface="Aptos" panose="020B0004020202020204" pitchFamily="34" charset="0"/>
                <a:cs typeface="Arial" panose="020B0604020202020204" pitchFamily="34" charset="0"/>
              </a:rPr>
            </a:br>
            <a:endParaRPr lang="sv-SE" sz="1400" kern="100">
              <a:effectLst/>
              <a:ea typeface="Aptos" panose="020B0004020202020204" pitchFamily="34" charset="0"/>
              <a:cs typeface="Arial" panose="020B0604020202020204" pitchFamily="34" charset="0"/>
            </a:endParaRPr>
          </a:p>
          <a:p>
            <a:pPr marL="0" indent="0">
              <a:buNone/>
            </a:pPr>
            <a:r>
              <a:rPr lang="sv-SE" sz="1200" kern="100">
                <a:effectLst/>
                <a:ea typeface="Aptos" panose="020B0004020202020204" pitchFamily="34" charset="0"/>
                <a:cs typeface="Arial" panose="020B0604020202020204" pitchFamily="34" charset="0"/>
              </a:rPr>
              <a:t>*Samlokalisering innebär att hela den ordinarie verksamheten som respektive part bedriver ska vara förlagd till familjecentralen eller den familjecentralsliknande verksamheten.</a:t>
            </a:r>
          </a:p>
          <a:p>
            <a:pPr marL="0" indent="0">
              <a:lnSpc>
                <a:spcPct val="120000"/>
              </a:lnSpc>
              <a:buFont typeface="Arial" panose="020B0604020202020204" pitchFamily="34" charset="0"/>
              <a:buNone/>
            </a:pPr>
            <a:endParaRPr lang="sv-SE" sz="1400" baseline="30000">
              <a:cs typeface="Arial" panose="020B0604020202020204" pitchFamily="34" charset="0"/>
            </a:endParaRPr>
          </a:p>
          <a:p>
            <a:pPr marL="0" indent="0">
              <a:lnSpc>
                <a:spcPct val="120000"/>
              </a:lnSpc>
              <a:buNone/>
            </a:pPr>
            <a:r>
              <a:rPr lang="sv-SE" sz="1400"/>
              <a:t>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Inbjudan till enkäten skickades ut av </a:t>
            </a:r>
            <a:r>
              <a:rPr lang="sv-SE" sz="1400" err="1"/>
              <a:t>Lysio</a:t>
            </a:r>
            <a:r>
              <a:rPr lang="sv-SE" sz="1400"/>
              <a:t> Research via e-post till samordnare på respektive familjecentral. Samordnarna skickade sedan inbjudan vidare till styr-eller ledningsgruppen på den aktuella familjecentralen. Den 13e november skickade </a:t>
            </a:r>
            <a:r>
              <a:rPr lang="sv-SE" sz="1400" err="1"/>
              <a:t>Lysio</a:t>
            </a:r>
            <a:r>
              <a:rPr lang="sv-SE" sz="1400"/>
              <a:t> Research även ut en mejlpåminnelse till de familjecentraler där inga chefer vid tillfället för påminnelsen hade svarat på enkäten. </a:t>
            </a:r>
            <a:endParaRPr lang="sv-SE"/>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nvGraphicFramePr>
        <p:xfrm>
          <a:off x="489274" y="4215984"/>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a:t>Enkät </a:t>
                      </a:r>
                    </a:p>
                  </a:txBody>
                  <a:tcPr anchor="ctr"/>
                </a:tc>
                <a:tc>
                  <a:txBody>
                    <a:bodyPr/>
                    <a:lstStyle/>
                    <a:p>
                      <a:r>
                        <a:rPr lang="sv-SE" sz="1100"/>
                        <a:t>Insamling start</a:t>
                      </a:r>
                    </a:p>
                  </a:txBody>
                  <a:tcPr anchor="ctr"/>
                </a:tc>
                <a:tc>
                  <a:txBody>
                    <a:bodyPr/>
                    <a:lstStyle/>
                    <a:p>
                      <a:r>
                        <a:rPr lang="sv-SE" sz="1100"/>
                        <a:t>Insamling slut </a:t>
                      </a:r>
                    </a:p>
                  </a:txBody>
                  <a:tcPr anchor="ctr"/>
                </a:tc>
                <a:tc>
                  <a:txBody>
                    <a:bodyPr/>
                    <a:lstStyle/>
                    <a:p>
                      <a:r>
                        <a:rPr lang="sv-SE" sz="1100"/>
                        <a:t>Antal svar</a:t>
                      </a:r>
                    </a:p>
                  </a:txBody>
                  <a:tcPr anchor="ctr"/>
                </a:tc>
                <a:tc>
                  <a:txBody>
                    <a:bodyPr/>
                    <a:lstStyle/>
                    <a:p>
                      <a:r>
                        <a:rPr lang="sv-SE" sz="1100"/>
                        <a:t>Antal deltagande</a:t>
                      </a:r>
                    </a:p>
                    <a:p>
                      <a:r>
                        <a:rPr lang="sv-SE" sz="1100"/>
                        <a:t>familjecentraler</a:t>
                      </a:r>
                    </a:p>
                  </a:txBody>
                  <a:tcPr anchor="ctr"/>
                </a:tc>
                <a:extLst>
                  <a:ext uri="{0D108BD9-81ED-4DB2-BD59-A6C34878D82A}">
                    <a16:rowId xmlns:a16="http://schemas.microsoft.com/office/drawing/2014/main" val="2820031394"/>
                  </a:ext>
                </a:extLst>
              </a:tr>
              <a:tr h="475379">
                <a:tc>
                  <a:txBody>
                    <a:bodyPr/>
                    <a:lstStyle/>
                    <a:p>
                      <a:r>
                        <a:rPr lang="sv-SE" sz="1200"/>
                        <a:t>Samverkansenkät - styrgrupp</a:t>
                      </a:r>
                    </a:p>
                  </a:txBody>
                  <a:tcPr anchor="ctr"/>
                </a:tc>
                <a:tc>
                  <a:txBody>
                    <a:bodyPr/>
                    <a:lstStyle/>
                    <a:p>
                      <a:r>
                        <a:rPr lang="sv-SE" sz="1200"/>
                        <a:t>2025-11-03</a:t>
                      </a:r>
                    </a:p>
                  </a:txBody>
                  <a:tcPr anchor="ctr"/>
                </a:tc>
                <a:tc>
                  <a:txBody>
                    <a:bodyPr/>
                    <a:lstStyle/>
                    <a:p>
                      <a:r>
                        <a:rPr lang="sv-SE" sz="1200"/>
                        <a:t>2025-11-23</a:t>
                      </a:r>
                    </a:p>
                  </a:txBody>
                  <a:tcPr anchor="ctr"/>
                </a:tc>
                <a:tc>
                  <a:txBody>
                    <a:bodyPr/>
                    <a:lstStyle/>
                    <a:p>
                      <a:r>
                        <a:rPr lang="sv-SE" sz="1200"/>
                        <a:t>344</a:t>
                      </a:r>
                    </a:p>
                  </a:txBody>
                  <a:tcPr anchor="ctr"/>
                </a:tc>
                <a:tc>
                  <a:txBody>
                    <a:bodyPr/>
                    <a:lstStyle/>
                    <a:p>
                      <a:r>
                        <a:rPr lang="sv-SE" sz="1200"/>
                        <a:t>114</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7E06-F32D-D00A-73ED-01620048801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C058F97E-240F-D564-CCD2-8798FC1CE600}"/>
              </a:ext>
            </a:extLst>
          </p:cNvPr>
          <p:cNvSpPr>
            <a:spLocks noGrp="1"/>
          </p:cNvSpPr>
          <p:nvPr>
            <p:ph type="title"/>
          </p:nvPr>
        </p:nvSpPr>
        <p:spPr/>
        <p:txBody>
          <a:bodyPr/>
          <a:lstStyle/>
          <a:p>
            <a:r>
              <a:rPr lang="sv-SE"/>
              <a:t>Svar från följande familjecentraler ingår i den nationella sammanställningen:</a:t>
            </a:r>
          </a:p>
        </p:txBody>
      </p:sp>
      <p:graphicFrame>
        <p:nvGraphicFramePr>
          <p:cNvPr id="8" name="Platshållare för innehåll 7">
            <a:extLst>
              <a:ext uri="{FF2B5EF4-FFF2-40B4-BE49-F238E27FC236}">
                <a16:creationId xmlns:a16="http://schemas.microsoft.com/office/drawing/2014/main" id="{BC45B6EA-49F2-119E-C760-BB613FA6B757}"/>
              </a:ext>
            </a:extLst>
          </p:cNvPr>
          <p:cNvGraphicFramePr>
            <a:graphicFrameLocks noGrp="1"/>
          </p:cNvGraphicFramePr>
          <p:nvPr>
            <p:ph sz="half" idx="2"/>
          </p:nvPr>
        </p:nvGraphicFramePr>
        <p:xfrm>
          <a:off x="490889" y="1455997"/>
          <a:ext cx="2203838" cy="3286800"/>
        </p:xfrm>
        <a:graphic>
          <a:graphicData uri="http://schemas.openxmlformats.org/drawingml/2006/table">
            <a:tbl>
              <a:tblPr firstRow="1" bandRow="1">
                <a:tableStyleId>{B301B821-A1FF-4177-AEE7-76D212191A09}</a:tableStyleId>
              </a:tblPr>
              <a:tblGrid>
                <a:gridCol w="2203838">
                  <a:extLst>
                    <a:ext uri="{9D8B030D-6E8A-4147-A177-3AD203B41FA5}">
                      <a16:colId xmlns:a16="http://schemas.microsoft.com/office/drawing/2014/main" val="2629918978"/>
                    </a:ext>
                  </a:extLst>
                </a:gridCol>
              </a:tblGrid>
              <a:tr h="252000">
                <a:tc>
                  <a:txBody>
                    <a:bodyPr/>
                    <a:lstStyle/>
                    <a:p>
                      <a:pPr algn="ctr" fontAlgn="b"/>
                      <a:r>
                        <a:rPr lang="sv-SE" sz="1400" b="1" u="none" strike="noStrike">
                          <a:solidFill>
                            <a:schemeClr val="bg1"/>
                          </a:solidFill>
                          <a:effectLst/>
                        </a:rPr>
                        <a:t>Region Jönköpings län</a:t>
                      </a:r>
                      <a:endParaRPr lang="sv-SE" sz="1400" b="1" i="0" u="none" strike="noStrike">
                        <a:solidFill>
                          <a:schemeClr val="bg1"/>
                        </a:solidFill>
                        <a:effectLst/>
                        <a:latin typeface="+mn-lt"/>
                      </a:endParaRPr>
                    </a:p>
                  </a:txBody>
                  <a:tcPr marL="45720" marR="45720" marT="9720" marB="9720" anchor="ctr"/>
                </a:tc>
                <a:extLst>
                  <a:ext uri="{0D108BD9-81ED-4DB2-BD59-A6C34878D82A}">
                    <a16:rowId xmlns:a16="http://schemas.microsoft.com/office/drawing/2014/main" val="410871887"/>
                  </a:ext>
                </a:extLst>
              </a:tr>
              <a:tr h="130495">
                <a:tc>
                  <a:txBody>
                    <a:bodyPr/>
                    <a:lstStyle/>
                    <a:p>
                      <a:pPr algn="l" fontAlgn="b">
                        <a:buNone/>
                      </a:pPr>
                      <a:r>
                        <a:rPr lang="sv-SE" sz="1200" b="0" u="none" strike="noStrike" kern="1200">
                          <a:solidFill>
                            <a:srgbClr val="000000"/>
                          </a:solidFill>
                          <a:effectLst/>
                          <a:latin typeface="+mn-lt"/>
                          <a:ea typeface="+mn-ea"/>
                          <a:cs typeface="+mn-cs"/>
                        </a:rPr>
                        <a:t>Aneby</a:t>
                      </a:r>
                    </a:p>
                  </a:txBody>
                  <a:tcPr marL="45720" marR="45720" marT="9720" marB="9720" anchor="b"/>
                </a:tc>
                <a:extLst>
                  <a:ext uri="{0D108BD9-81ED-4DB2-BD59-A6C34878D82A}">
                    <a16:rowId xmlns:a16="http://schemas.microsoft.com/office/drawing/2014/main" val="2706563515"/>
                  </a:ext>
                </a:extLst>
              </a:tr>
              <a:tr h="130495">
                <a:tc>
                  <a:txBody>
                    <a:bodyPr/>
                    <a:lstStyle/>
                    <a:p>
                      <a:pPr algn="l" fontAlgn="b">
                        <a:buNone/>
                      </a:pPr>
                      <a:r>
                        <a:rPr lang="sv-SE" sz="1200" b="0" u="none" strike="noStrike" kern="1200">
                          <a:solidFill>
                            <a:srgbClr val="000000"/>
                          </a:solidFill>
                          <a:effectLst/>
                          <a:latin typeface="+mn-lt"/>
                          <a:ea typeface="+mn-ea"/>
                          <a:cs typeface="+mn-cs"/>
                        </a:rPr>
                        <a:t>Eksjö</a:t>
                      </a:r>
                    </a:p>
                  </a:txBody>
                  <a:tcPr marL="45720" marR="45720" marT="9720" marB="9720" anchor="b"/>
                </a:tc>
                <a:extLst>
                  <a:ext uri="{0D108BD9-81ED-4DB2-BD59-A6C34878D82A}">
                    <a16:rowId xmlns:a16="http://schemas.microsoft.com/office/drawing/2014/main" val="2671585119"/>
                  </a:ext>
                </a:extLst>
              </a:tr>
              <a:tr h="130495">
                <a:tc>
                  <a:txBody>
                    <a:bodyPr/>
                    <a:lstStyle/>
                    <a:p>
                      <a:pPr algn="l" fontAlgn="b">
                        <a:buNone/>
                      </a:pPr>
                      <a:r>
                        <a:rPr lang="sv-SE" sz="1200" b="0" u="none" strike="noStrike" kern="1200">
                          <a:solidFill>
                            <a:srgbClr val="000000"/>
                          </a:solidFill>
                          <a:effectLst/>
                          <a:latin typeface="+mn-lt"/>
                          <a:ea typeface="+mn-ea"/>
                          <a:cs typeface="+mn-cs"/>
                        </a:rPr>
                        <a:t>Gislaved</a:t>
                      </a:r>
                    </a:p>
                  </a:txBody>
                  <a:tcPr marL="45720" marR="45720" marT="9720" marB="9720" anchor="b"/>
                </a:tc>
                <a:extLst>
                  <a:ext uri="{0D108BD9-81ED-4DB2-BD59-A6C34878D82A}">
                    <a16:rowId xmlns:a16="http://schemas.microsoft.com/office/drawing/2014/main" val="156181586"/>
                  </a:ext>
                </a:extLst>
              </a:tr>
              <a:tr h="130495">
                <a:tc>
                  <a:txBody>
                    <a:bodyPr/>
                    <a:lstStyle/>
                    <a:p>
                      <a:pPr algn="l" fontAlgn="b">
                        <a:buNone/>
                      </a:pPr>
                      <a:r>
                        <a:rPr lang="sv-SE" sz="1200" b="0" u="none" strike="noStrike" kern="1200">
                          <a:solidFill>
                            <a:srgbClr val="000000"/>
                          </a:solidFill>
                          <a:effectLst/>
                          <a:latin typeface="+mn-lt"/>
                          <a:ea typeface="+mn-ea"/>
                          <a:cs typeface="+mn-cs"/>
                        </a:rPr>
                        <a:t>Gnosjö</a:t>
                      </a:r>
                    </a:p>
                  </a:txBody>
                  <a:tcPr marL="45720" marR="45720" marT="9720" marB="9720" anchor="b"/>
                </a:tc>
                <a:extLst>
                  <a:ext uri="{0D108BD9-81ED-4DB2-BD59-A6C34878D82A}">
                    <a16:rowId xmlns:a16="http://schemas.microsoft.com/office/drawing/2014/main" val="125022098"/>
                  </a:ext>
                </a:extLst>
              </a:tr>
              <a:tr h="130495">
                <a:tc>
                  <a:txBody>
                    <a:bodyPr/>
                    <a:lstStyle/>
                    <a:p>
                      <a:pPr algn="l" fontAlgn="b">
                        <a:buNone/>
                      </a:pPr>
                      <a:r>
                        <a:rPr lang="sv-SE" sz="1200" b="0" u="none" strike="noStrike" kern="1200">
                          <a:solidFill>
                            <a:srgbClr val="000000"/>
                          </a:solidFill>
                          <a:effectLst/>
                          <a:latin typeface="+mn-lt"/>
                          <a:ea typeface="+mn-ea"/>
                          <a:cs typeface="+mn-cs"/>
                        </a:rPr>
                        <a:t>Habo</a:t>
                      </a:r>
                    </a:p>
                  </a:txBody>
                  <a:tcPr marL="45720" marR="45720" marT="9720" marB="9720" anchor="b"/>
                </a:tc>
                <a:extLst>
                  <a:ext uri="{0D108BD9-81ED-4DB2-BD59-A6C34878D82A}">
                    <a16:rowId xmlns:a16="http://schemas.microsoft.com/office/drawing/2014/main" val="211432674"/>
                  </a:ext>
                </a:extLst>
              </a:tr>
              <a:tr h="130495">
                <a:tc>
                  <a:txBody>
                    <a:bodyPr/>
                    <a:lstStyle/>
                    <a:p>
                      <a:pPr algn="l" fontAlgn="b">
                        <a:buNone/>
                      </a:pPr>
                      <a:r>
                        <a:rPr lang="sv-SE" sz="1200" b="0" u="none" strike="noStrike" kern="1200">
                          <a:solidFill>
                            <a:srgbClr val="000000"/>
                          </a:solidFill>
                          <a:effectLst/>
                          <a:latin typeface="+mn-lt"/>
                          <a:ea typeface="+mn-ea"/>
                          <a:cs typeface="+mn-cs"/>
                        </a:rPr>
                        <a:t>Mullsjö</a:t>
                      </a:r>
                    </a:p>
                  </a:txBody>
                  <a:tcPr marL="45720" marR="45720" marT="9720" marB="9720" anchor="b"/>
                </a:tc>
                <a:extLst>
                  <a:ext uri="{0D108BD9-81ED-4DB2-BD59-A6C34878D82A}">
                    <a16:rowId xmlns:a16="http://schemas.microsoft.com/office/drawing/2014/main" val="3254865073"/>
                  </a:ext>
                </a:extLst>
              </a:tr>
              <a:tr h="130495">
                <a:tc>
                  <a:txBody>
                    <a:bodyPr/>
                    <a:lstStyle/>
                    <a:p>
                      <a:pPr algn="l" fontAlgn="b">
                        <a:buNone/>
                      </a:pPr>
                      <a:r>
                        <a:rPr lang="sv-SE" sz="1200" b="0" u="none" strike="noStrike" kern="1200">
                          <a:solidFill>
                            <a:srgbClr val="000000"/>
                          </a:solidFill>
                          <a:effectLst/>
                          <a:latin typeface="+mn-lt"/>
                          <a:ea typeface="+mn-ea"/>
                          <a:cs typeface="+mn-cs"/>
                        </a:rPr>
                        <a:t>Norrahammar</a:t>
                      </a:r>
                    </a:p>
                  </a:txBody>
                  <a:tcPr marL="45720" marR="45720" marT="9720" marB="9720" anchor="b"/>
                </a:tc>
                <a:extLst>
                  <a:ext uri="{0D108BD9-81ED-4DB2-BD59-A6C34878D82A}">
                    <a16:rowId xmlns:a16="http://schemas.microsoft.com/office/drawing/2014/main" val="3590273743"/>
                  </a:ext>
                </a:extLst>
              </a:tr>
              <a:tr h="130495">
                <a:tc>
                  <a:txBody>
                    <a:bodyPr/>
                    <a:lstStyle/>
                    <a:p>
                      <a:pPr algn="l" fontAlgn="b">
                        <a:buNone/>
                      </a:pPr>
                      <a:r>
                        <a:rPr lang="sv-SE" sz="1200" b="0" u="none" strike="noStrike" kern="1200">
                          <a:solidFill>
                            <a:srgbClr val="000000"/>
                          </a:solidFill>
                          <a:effectLst/>
                          <a:latin typeface="+mn-lt"/>
                          <a:ea typeface="+mn-ea"/>
                          <a:cs typeface="+mn-cs"/>
                        </a:rPr>
                        <a:t>Nässjö</a:t>
                      </a:r>
                    </a:p>
                  </a:txBody>
                  <a:tcPr marL="45720" marR="45720" marT="9720" marB="9720" anchor="b"/>
                </a:tc>
                <a:extLst>
                  <a:ext uri="{0D108BD9-81ED-4DB2-BD59-A6C34878D82A}">
                    <a16:rowId xmlns:a16="http://schemas.microsoft.com/office/drawing/2014/main" val="3533795246"/>
                  </a:ext>
                </a:extLst>
              </a:tr>
              <a:tr h="130495">
                <a:tc>
                  <a:txBody>
                    <a:bodyPr/>
                    <a:lstStyle/>
                    <a:p>
                      <a:pPr algn="l" fontAlgn="b">
                        <a:buNone/>
                      </a:pPr>
                      <a:r>
                        <a:rPr lang="sv-SE" sz="1200" b="0" u="none" strike="noStrike" kern="1200">
                          <a:solidFill>
                            <a:srgbClr val="000000"/>
                          </a:solidFill>
                          <a:effectLst/>
                          <a:latin typeface="+mn-lt"/>
                          <a:ea typeface="+mn-ea"/>
                          <a:cs typeface="+mn-cs"/>
                        </a:rPr>
                        <a:t>Smålandstenar</a:t>
                      </a:r>
                    </a:p>
                  </a:txBody>
                  <a:tcPr marL="45720" marR="45720" marT="9720" marB="9720" anchor="b"/>
                </a:tc>
                <a:extLst>
                  <a:ext uri="{0D108BD9-81ED-4DB2-BD59-A6C34878D82A}">
                    <a16:rowId xmlns:a16="http://schemas.microsoft.com/office/drawing/2014/main" val="4247458381"/>
                  </a:ext>
                </a:extLst>
              </a:tr>
              <a:tr h="130495">
                <a:tc>
                  <a:txBody>
                    <a:bodyPr/>
                    <a:lstStyle/>
                    <a:p>
                      <a:pPr algn="l" fontAlgn="b">
                        <a:buNone/>
                      </a:pPr>
                      <a:r>
                        <a:rPr lang="sv-SE" sz="1200" b="0" u="none" strike="noStrike" kern="1200">
                          <a:solidFill>
                            <a:srgbClr val="000000"/>
                          </a:solidFill>
                          <a:effectLst/>
                          <a:latin typeface="+mn-lt"/>
                          <a:ea typeface="+mn-ea"/>
                          <a:cs typeface="+mn-cs"/>
                        </a:rPr>
                        <a:t>Sävsjö</a:t>
                      </a:r>
                    </a:p>
                  </a:txBody>
                  <a:tcPr marL="45720" marR="45720" marT="9720" marB="9720" anchor="b"/>
                </a:tc>
                <a:extLst>
                  <a:ext uri="{0D108BD9-81ED-4DB2-BD59-A6C34878D82A}">
                    <a16:rowId xmlns:a16="http://schemas.microsoft.com/office/drawing/2014/main" val="3908570834"/>
                  </a:ext>
                </a:extLst>
              </a:tr>
              <a:tr h="130495">
                <a:tc>
                  <a:txBody>
                    <a:bodyPr/>
                    <a:lstStyle/>
                    <a:p>
                      <a:pPr algn="l" fontAlgn="b">
                        <a:buNone/>
                      </a:pPr>
                      <a:r>
                        <a:rPr lang="sv-SE" sz="1200" b="0" u="none" strike="noStrike" kern="1200">
                          <a:solidFill>
                            <a:srgbClr val="000000"/>
                          </a:solidFill>
                          <a:effectLst/>
                          <a:latin typeface="+mn-lt"/>
                          <a:ea typeface="+mn-ea"/>
                          <a:cs typeface="+mn-cs"/>
                        </a:rPr>
                        <a:t>Tranås</a:t>
                      </a:r>
                    </a:p>
                  </a:txBody>
                  <a:tcPr marL="45720" marR="45720" marT="9720" marB="9720" anchor="b"/>
                </a:tc>
                <a:extLst>
                  <a:ext uri="{0D108BD9-81ED-4DB2-BD59-A6C34878D82A}">
                    <a16:rowId xmlns:a16="http://schemas.microsoft.com/office/drawing/2014/main" val="867178031"/>
                  </a:ext>
                </a:extLst>
              </a:tr>
              <a:tr h="130495">
                <a:tc>
                  <a:txBody>
                    <a:bodyPr/>
                    <a:lstStyle/>
                    <a:p>
                      <a:pPr algn="l" fontAlgn="b">
                        <a:buNone/>
                      </a:pPr>
                      <a:r>
                        <a:rPr lang="sv-SE" sz="1200" b="0" u="none" strike="noStrike" kern="1200">
                          <a:solidFill>
                            <a:srgbClr val="000000"/>
                          </a:solidFill>
                          <a:effectLst/>
                          <a:latin typeface="+mn-lt"/>
                          <a:ea typeface="+mn-ea"/>
                          <a:cs typeface="+mn-cs"/>
                        </a:rPr>
                        <a:t>Vaggeryd</a:t>
                      </a:r>
                    </a:p>
                  </a:txBody>
                  <a:tcPr marL="45720" marR="45720" marT="9720" marB="9720" anchor="b"/>
                </a:tc>
                <a:extLst>
                  <a:ext uri="{0D108BD9-81ED-4DB2-BD59-A6C34878D82A}">
                    <a16:rowId xmlns:a16="http://schemas.microsoft.com/office/drawing/2014/main" val="838732469"/>
                  </a:ext>
                </a:extLst>
              </a:tr>
              <a:tr h="130495">
                <a:tc>
                  <a:txBody>
                    <a:bodyPr/>
                    <a:lstStyle/>
                    <a:p>
                      <a:pPr algn="l" fontAlgn="b">
                        <a:buNone/>
                      </a:pPr>
                      <a:r>
                        <a:rPr lang="sv-SE" sz="1200" b="0" u="none" strike="noStrike" kern="1200">
                          <a:solidFill>
                            <a:srgbClr val="000000"/>
                          </a:solidFill>
                          <a:effectLst/>
                          <a:latin typeface="+mn-lt"/>
                          <a:ea typeface="+mn-ea"/>
                          <a:cs typeface="+mn-cs"/>
                        </a:rPr>
                        <a:t>Vetlanda</a:t>
                      </a:r>
                    </a:p>
                  </a:txBody>
                  <a:tcPr marL="45720" marR="45720" marT="9720" marB="9720" anchor="b"/>
                </a:tc>
                <a:extLst>
                  <a:ext uri="{0D108BD9-81ED-4DB2-BD59-A6C34878D82A}">
                    <a16:rowId xmlns:a16="http://schemas.microsoft.com/office/drawing/2014/main" val="3216615756"/>
                  </a:ext>
                </a:extLst>
              </a:tr>
              <a:tr h="130495">
                <a:tc>
                  <a:txBody>
                    <a:bodyPr/>
                    <a:lstStyle/>
                    <a:p>
                      <a:pPr algn="l" fontAlgn="b">
                        <a:buNone/>
                      </a:pPr>
                      <a:r>
                        <a:rPr lang="sv-SE" sz="1200" b="0" u="none" strike="noStrike" kern="1200">
                          <a:solidFill>
                            <a:srgbClr val="000000"/>
                          </a:solidFill>
                          <a:effectLst/>
                          <a:latin typeface="+mn-lt"/>
                          <a:ea typeface="+mn-ea"/>
                          <a:cs typeface="+mn-cs"/>
                        </a:rPr>
                        <a:t>Värnamo</a:t>
                      </a:r>
                    </a:p>
                  </a:txBody>
                  <a:tcPr marL="45720" marR="45720" marT="9720" marB="9720" anchor="b"/>
                </a:tc>
                <a:extLst>
                  <a:ext uri="{0D108BD9-81ED-4DB2-BD59-A6C34878D82A}">
                    <a16:rowId xmlns:a16="http://schemas.microsoft.com/office/drawing/2014/main" val="1474196715"/>
                  </a:ext>
                </a:extLst>
              </a:tr>
              <a:tr h="130495">
                <a:tc>
                  <a:txBody>
                    <a:bodyPr/>
                    <a:lstStyle/>
                    <a:p>
                      <a:pPr algn="l" fontAlgn="b">
                        <a:buNone/>
                      </a:pPr>
                      <a:r>
                        <a:rPr lang="sv-SE" sz="1200" b="0" u="none" strike="noStrike" kern="1200">
                          <a:solidFill>
                            <a:srgbClr val="000000"/>
                          </a:solidFill>
                          <a:effectLst/>
                          <a:latin typeface="+mn-lt"/>
                          <a:ea typeface="+mn-ea"/>
                          <a:cs typeface="+mn-cs"/>
                        </a:rPr>
                        <a:t>Väster</a:t>
                      </a:r>
                    </a:p>
                  </a:txBody>
                  <a:tcPr marL="45720" marR="45720" marT="9720" marB="9720" anchor="b"/>
                </a:tc>
                <a:extLst>
                  <a:ext uri="{0D108BD9-81ED-4DB2-BD59-A6C34878D82A}">
                    <a16:rowId xmlns:a16="http://schemas.microsoft.com/office/drawing/2014/main" val="1719037989"/>
                  </a:ext>
                </a:extLst>
              </a:tr>
            </a:tbl>
          </a:graphicData>
        </a:graphic>
      </p:graphicFrame>
      <p:graphicFrame>
        <p:nvGraphicFramePr>
          <p:cNvPr id="2" name="Platshållare för innehåll 7">
            <a:extLst>
              <a:ext uri="{FF2B5EF4-FFF2-40B4-BE49-F238E27FC236}">
                <a16:creationId xmlns:a16="http://schemas.microsoft.com/office/drawing/2014/main" id="{CFB8EA9A-CF71-6CC0-AF91-C8C1912FF3E9}"/>
              </a:ext>
            </a:extLst>
          </p:cNvPr>
          <p:cNvGraphicFramePr>
            <a:graphicFrameLocks/>
          </p:cNvGraphicFramePr>
          <p:nvPr/>
        </p:nvGraphicFramePr>
        <p:xfrm>
          <a:off x="3024144" y="1455997"/>
          <a:ext cx="2203838" cy="2679840"/>
        </p:xfrm>
        <a:graphic>
          <a:graphicData uri="http://schemas.openxmlformats.org/drawingml/2006/table">
            <a:tbl>
              <a:tblPr firstRow="1" bandRow="1">
                <a:tableStyleId>{B301B821-A1FF-4177-AEE7-76D212191A09}</a:tableStyleId>
              </a:tblPr>
              <a:tblGrid>
                <a:gridCol w="2203838">
                  <a:extLst>
                    <a:ext uri="{9D8B030D-6E8A-4147-A177-3AD203B41FA5}">
                      <a16:colId xmlns:a16="http://schemas.microsoft.com/office/drawing/2014/main" val="2629918978"/>
                    </a:ext>
                  </a:extLst>
                </a:gridCol>
              </a:tblGrid>
              <a:tr h="252000">
                <a:tc>
                  <a:txBody>
                    <a:bodyPr/>
                    <a:lstStyle/>
                    <a:p>
                      <a:pPr algn="ctr" fontAlgn="b"/>
                      <a:r>
                        <a:rPr lang="sv-SE" sz="1400" b="1" u="none" strike="noStrike">
                          <a:solidFill>
                            <a:schemeClr val="bg1"/>
                          </a:solidFill>
                          <a:effectLst/>
                        </a:rPr>
                        <a:t>Region Kalmar län</a:t>
                      </a:r>
                      <a:endParaRPr lang="sv-SE" sz="1400" b="1" i="0" u="none" strike="noStrike">
                        <a:solidFill>
                          <a:schemeClr val="bg1"/>
                        </a:solidFill>
                        <a:effectLst/>
                        <a:latin typeface="+mn-lt"/>
                      </a:endParaRPr>
                    </a:p>
                  </a:txBody>
                  <a:tcPr marL="45525" marR="45525" marT="9525" marB="10800" anchor="ctr"/>
                </a:tc>
                <a:extLst>
                  <a:ext uri="{0D108BD9-81ED-4DB2-BD59-A6C34878D82A}">
                    <a16:rowId xmlns:a16="http://schemas.microsoft.com/office/drawing/2014/main" val="410871887"/>
                  </a:ext>
                </a:extLst>
              </a:tr>
              <a:tr h="58707">
                <a:tc>
                  <a:txBody>
                    <a:bodyPr/>
                    <a:lstStyle/>
                    <a:p>
                      <a:pPr algn="l" fontAlgn="b">
                        <a:buNone/>
                      </a:pPr>
                      <a:r>
                        <a:rPr lang="sv-SE" sz="1200" b="0" u="none" strike="noStrike" kern="1200">
                          <a:solidFill>
                            <a:srgbClr val="000000"/>
                          </a:solidFill>
                          <a:effectLst/>
                          <a:latin typeface="+mn-lt"/>
                          <a:ea typeface="+mn-ea"/>
                          <a:cs typeface="+mn-cs"/>
                        </a:rPr>
                        <a:t>Borgholm</a:t>
                      </a:r>
                    </a:p>
                  </a:txBody>
                  <a:tcPr marL="45720" marR="45720" marT="9720" marB="9720" anchor="b"/>
                </a:tc>
                <a:extLst>
                  <a:ext uri="{0D108BD9-81ED-4DB2-BD59-A6C34878D82A}">
                    <a16:rowId xmlns:a16="http://schemas.microsoft.com/office/drawing/2014/main" val="2706563515"/>
                  </a:ext>
                </a:extLst>
              </a:tr>
              <a:tr h="58707">
                <a:tc>
                  <a:txBody>
                    <a:bodyPr/>
                    <a:lstStyle/>
                    <a:p>
                      <a:pPr algn="l" fontAlgn="b">
                        <a:buNone/>
                      </a:pPr>
                      <a:r>
                        <a:rPr lang="sv-SE" sz="1200" b="0" u="none" strike="noStrike" kern="1200">
                          <a:solidFill>
                            <a:srgbClr val="000000"/>
                          </a:solidFill>
                          <a:effectLst/>
                          <a:latin typeface="+mn-lt"/>
                          <a:ea typeface="+mn-ea"/>
                          <a:cs typeface="+mn-cs"/>
                        </a:rPr>
                        <a:t>Emmaboda</a:t>
                      </a:r>
                    </a:p>
                  </a:txBody>
                  <a:tcPr marL="45720" marR="45720" marT="9720" marB="9720" anchor="b"/>
                </a:tc>
                <a:extLst>
                  <a:ext uri="{0D108BD9-81ED-4DB2-BD59-A6C34878D82A}">
                    <a16:rowId xmlns:a16="http://schemas.microsoft.com/office/drawing/2014/main" val="2671585119"/>
                  </a:ext>
                </a:extLst>
              </a:tr>
              <a:tr h="58707">
                <a:tc>
                  <a:txBody>
                    <a:bodyPr/>
                    <a:lstStyle/>
                    <a:p>
                      <a:pPr algn="l" fontAlgn="b">
                        <a:buNone/>
                      </a:pPr>
                      <a:r>
                        <a:rPr lang="sv-SE" sz="1200" b="0" u="none" strike="noStrike" kern="1200">
                          <a:solidFill>
                            <a:srgbClr val="000000"/>
                          </a:solidFill>
                          <a:effectLst/>
                          <a:latin typeface="+mn-lt"/>
                          <a:ea typeface="+mn-ea"/>
                          <a:cs typeface="+mn-cs"/>
                        </a:rPr>
                        <a:t>Gamleby</a:t>
                      </a:r>
                    </a:p>
                  </a:txBody>
                  <a:tcPr marL="45720" marR="45720" marT="9720" marB="9720" anchor="b"/>
                </a:tc>
                <a:extLst>
                  <a:ext uri="{0D108BD9-81ED-4DB2-BD59-A6C34878D82A}">
                    <a16:rowId xmlns:a16="http://schemas.microsoft.com/office/drawing/2014/main" val="156181586"/>
                  </a:ext>
                </a:extLst>
              </a:tr>
              <a:tr h="58707">
                <a:tc>
                  <a:txBody>
                    <a:bodyPr/>
                    <a:lstStyle/>
                    <a:p>
                      <a:pPr algn="l" fontAlgn="b">
                        <a:buNone/>
                      </a:pPr>
                      <a:r>
                        <a:rPr lang="sv-SE" sz="1200" b="0" u="none" strike="noStrike" kern="1200">
                          <a:solidFill>
                            <a:srgbClr val="000000"/>
                          </a:solidFill>
                          <a:effectLst/>
                          <a:latin typeface="+mn-lt"/>
                          <a:ea typeface="+mn-ea"/>
                          <a:cs typeface="+mn-cs"/>
                        </a:rPr>
                        <a:t>Hultsfred</a:t>
                      </a:r>
                    </a:p>
                  </a:txBody>
                  <a:tcPr marL="45720" marR="45720" marT="9720" marB="9720" anchor="b"/>
                </a:tc>
                <a:extLst>
                  <a:ext uri="{0D108BD9-81ED-4DB2-BD59-A6C34878D82A}">
                    <a16:rowId xmlns:a16="http://schemas.microsoft.com/office/drawing/2014/main" val="125022098"/>
                  </a:ext>
                </a:extLst>
              </a:tr>
              <a:tr h="58707">
                <a:tc>
                  <a:txBody>
                    <a:bodyPr/>
                    <a:lstStyle/>
                    <a:p>
                      <a:pPr algn="l" fontAlgn="b">
                        <a:buNone/>
                      </a:pPr>
                      <a:r>
                        <a:rPr lang="sv-SE" sz="1200" b="0" u="none" strike="noStrike" kern="1200">
                          <a:solidFill>
                            <a:srgbClr val="000000"/>
                          </a:solidFill>
                          <a:effectLst/>
                          <a:latin typeface="+mn-lt"/>
                          <a:ea typeface="+mn-ea"/>
                          <a:cs typeface="+mn-cs"/>
                        </a:rPr>
                        <a:t>Högsby</a:t>
                      </a:r>
                    </a:p>
                  </a:txBody>
                  <a:tcPr marL="45720" marR="45720" marT="9720" marB="9720" anchor="b"/>
                </a:tc>
                <a:extLst>
                  <a:ext uri="{0D108BD9-81ED-4DB2-BD59-A6C34878D82A}">
                    <a16:rowId xmlns:a16="http://schemas.microsoft.com/office/drawing/2014/main" val="211432674"/>
                  </a:ext>
                </a:extLst>
              </a:tr>
              <a:tr h="58707">
                <a:tc>
                  <a:txBody>
                    <a:bodyPr/>
                    <a:lstStyle/>
                    <a:p>
                      <a:pPr algn="l" fontAlgn="b">
                        <a:buNone/>
                      </a:pPr>
                      <a:r>
                        <a:rPr lang="sv-SE" sz="1200" b="0" u="none" strike="noStrike" kern="1200">
                          <a:solidFill>
                            <a:srgbClr val="000000"/>
                          </a:solidFill>
                          <a:effectLst/>
                          <a:latin typeface="+mn-lt"/>
                          <a:ea typeface="+mn-ea"/>
                          <a:cs typeface="+mn-cs"/>
                        </a:rPr>
                        <a:t>Kalmar</a:t>
                      </a:r>
                    </a:p>
                  </a:txBody>
                  <a:tcPr marL="45720" marR="45720" marT="9720" marB="9720" anchor="b"/>
                </a:tc>
                <a:extLst>
                  <a:ext uri="{0D108BD9-81ED-4DB2-BD59-A6C34878D82A}">
                    <a16:rowId xmlns:a16="http://schemas.microsoft.com/office/drawing/2014/main" val="3254865073"/>
                  </a:ext>
                </a:extLst>
              </a:tr>
              <a:tr h="58707">
                <a:tc>
                  <a:txBody>
                    <a:bodyPr/>
                    <a:lstStyle/>
                    <a:p>
                      <a:pPr algn="l" fontAlgn="b">
                        <a:buNone/>
                      </a:pPr>
                      <a:r>
                        <a:rPr lang="sv-SE" sz="1200" b="0" u="none" strike="noStrike" kern="1200">
                          <a:solidFill>
                            <a:srgbClr val="000000"/>
                          </a:solidFill>
                          <a:effectLst/>
                          <a:latin typeface="+mn-lt"/>
                          <a:ea typeface="+mn-ea"/>
                          <a:cs typeface="+mn-cs"/>
                        </a:rPr>
                        <a:t>Mönsterås</a:t>
                      </a:r>
                    </a:p>
                  </a:txBody>
                  <a:tcPr marL="45720" marR="45720" marT="9720" marB="9720" anchor="b"/>
                </a:tc>
                <a:extLst>
                  <a:ext uri="{0D108BD9-81ED-4DB2-BD59-A6C34878D82A}">
                    <a16:rowId xmlns:a16="http://schemas.microsoft.com/office/drawing/2014/main" val="3590273743"/>
                  </a:ext>
                </a:extLst>
              </a:tr>
              <a:tr h="58707">
                <a:tc>
                  <a:txBody>
                    <a:bodyPr/>
                    <a:lstStyle/>
                    <a:p>
                      <a:pPr algn="l" fontAlgn="b">
                        <a:buNone/>
                      </a:pPr>
                      <a:r>
                        <a:rPr lang="sv-SE" sz="1200" b="0" u="none" strike="noStrike" kern="1200">
                          <a:solidFill>
                            <a:srgbClr val="000000"/>
                          </a:solidFill>
                          <a:effectLst/>
                          <a:latin typeface="+mn-lt"/>
                          <a:ea typeface="+mn-ea"/>
                          <a:cs typeface="+mn-cs"/>
                        </a:rPr>
                        <a:t>Nybro</a:t>
                      </a:r>
                    </a:p>
                  </a:txBody>
                  <a:tcPr marL="45720" marR="45720" marT="9720" marB="9720" anchor="b"/>
                </a:tc>
                <a:extLst>
                  <a:ext uri="{0D108BD9-81ED-4DB2-BD59-A6C34878D82A}">
                    <a16:rowId xmlns:a16="http://schemas.microsoft.com/office/drawing/2014/main" val="3533795246"/>
                  </a:ext>
                </a:extLst>
              </a:tr>
              <a:tr h="104347">
                <a:tc>
                  <a:txBody>
                    <a:bodyPr/>
                    <a:lstStyle/>
                    <a:p>
                      <a:pPr algn="l" fontAlgn="b">
                        <a:buNone/>
                      </a:pPr>
                      <a:r>
                        <a:rPr lang="sv-SE" sz="1200" b="0" u="none" strike="noStrike" kern="1200">
                          <a:solidFill>
                            <a:srgbClr val="000000"/>
                          </a:solidFill>
                          <a:effectLst/>
                          <a:latin typeface="+mn-lt"/>
                          <a:ea typeface="+mn-ea"/>
                          <a:cs typeface="+mn-cs"/>
                        </a:rPr>
                        <a:t>Oskarshamn</a:t>
                      </a:r>
                    </a:p>
                  </a:txBody>
                  <a:tcPr marL="45720" marR="45720" marT="9720" marB="9720" anchor="b"/>
                </a:tc>
                <a:extLst>
                  <a:ext uri="{0D108BD9-81ED-4DB2-BD59-A6C34878D82A}">
                    <a16:rowId xmlns:a16="http://schemas.microsoft.com/office/drawing/2014/main" val="4247458381"/>
                  </a:ext>
                </a:extLst>
              </a:tr>
              <a:tr h="58707">
                <a:tc>
                  <a:txBody>
                    <a:bodyPr/>
                    <a:lstStyle/>
                    <a:p>
                      <a:pPr algn="l" fontAlgn="b">
                        <a:buNone/>
                      </a:pPr>
                      <a:r>
                        <a:rPr lang="sv-SE" sz="1200" b="0" u="none" strike="noStrike" kern="1200">
                          <a:solidFill>
                            <a:srgbClr val="000000"/>
                          </a:solidFill>
                          <a:effectLst/>
                          <a:latin typeface="+mn-lt"/>
                          <a:ea typeface="+mn-ea"/>
                          <a:cs typeface="+mn-cs"/>
                        </a:rPr>
                        <a:t>Torsås</a:t>
                      </a:r>
                    </a:p>
                  </a:txBody>
                  <a:tcPr marL="45720" marR="45720" marT="9720" marB="9720" anchor="b"/>
                </a:tc>
                <a:extLst>
                  <a:ext uri="{0D108BD9-81ED-4DB2-BD59-A6C34878D82A}">
                    <a16:rowId xmlns:a16="http://schemas.microsoft.com/office/drawing/2014/main" val="3908570834"/>
                  </a:ext>
                </a:extLst>
              </a:tr>
              <a:tr h="58707">
                <a:tc>
                  <a:txBody>
                    <a:bodyPr/>
                    <a:lstStyle/>
                    <a:p>
                      <a:pPr algn="l" fontAlgn="b">
                        <a:buNone/>
                      </a:pPr>
                      <a:r>
                        <a:rPr lang="sv-SE" sz="1200" b="0" u="none" strike="noStrike" kern="1200">
                          <a:solidFill>
                            <a:srgbClr val="000000"/>
                          </a:solidFill>
                          <a:effectLst/>
                          <a:latin typeface="+mn-lt"/>
                          <a:ea typeface="+mn-ea"/>
                          <a:cs typeface="+mn-cs"/>
                        </a:rPr>
                        <a:t>Vimmerby</a:t>
                      </a:r>
                    </a:p>
                  </a:txBody>
                  <a:tcPr marL="45720" marR="45720" marT="9720" marB="9720" anchor="b"/>
                </a:tc>
                <a:extLst>
                  <a:ext uri="{0D108BD9-81ED-4DB2-BD59-A6C34878D82A}">
                    <a16:rowId xmlns:a16="http://schemas.microsoft.com/office/drawing/2014/main" val="867178031"/>
                  </a:ext>
                </a:extLst>
              </a:tr>
              <a:tr h="58707">
                <a:tc>
                  <a:txBody>
                    <a:bodyPr/>
                    <a:lstStyle/>
                    <a:p>
                      <a:pPr algn="l" fontAlgn="b">
                        <a:buNone/>
                      </a:pPr>
                      <a:r>
                        <a:rPr lang="sv-SE" sz="1200" b="0" u="none" strike="noStrike" kern="1200">
                          <a:solidFill>
                            <a:srgbClr val="000000"/>
                          </a:solidFill>
                          <a:effectLst/>
                          <a:latin typeface="+mn-lt"/>
                          <a:ea typeface="+mn-ea"/>
                          <a:cs typeface="+mn-cs"/>
                        </a:rPr>
                        <a:t>Västervik</a:t>
                      </a:r>
                    </a:p>
                  </a:txBody>
                  <a:tcPr marL="45720" marR="45720" marT="9720" marB="9720" anchor="b"/>
                </a:tc>
                <a:extLst>
                  <a:ext uri="{0D108BD9-81ED-4DB2-BD59-A6C34878D82A}">
                    <a16:rowId xmlns:a16="http://schemas.microsoft.com/office/drawing/2014/main" val="838732469"/>
                  </a:ext>
                </a:extLst>
              </a:tr>
            </a:tbl>
          </a:graphicData>
        </a:graphic>
      </p:graphicFrame>
      <p:graphicFrame>
        <p:nvGraphicFramePr>
          <p:cNvPr id="3" name="Platshållare för innehåll 7">
            <a:extLst>
              <a:ext uri="{FF2B5EF4-FFF2-40B4-BE49-F238E27FC236}">
                <a16:creationId xmlns:a16="http://schemas.microsoft.com/office/drawing/2014/main" id="{EC2A8AF0-FC4A-3390-E888-8BC9E6D862EE}"/>
              </a:ext>
            </a:extLst>
          </p:cNvPr>
          <p:cNvGraphicFramePr>
            <a:graphicFrameLocks/>
          </p:cNvGraphicFramePr>
          <p:nvPr/>
        </p:nvGraphicFramePr>
        <p:xfrm>
          <a:off x="5557400" y="1455997"/>
          <a:ext cx="4169695" cy="4316100"/>
        </p:xfrm>
        <a:graphic>
          <a:graphicData uri="http://schemas.openxmlformats.org/drawingml/2006/table">
            <a:tbl>
              <a:tblPr firstRow="1" bandRow="1">
                <a:tableStyleId>{B301B821-A1FF-4177-AEE7-76D212191A09}</a:tableStyleId>
              </a:tblPr>
              <a:tblGrid>
                <a:gridCol w="2327642">
                  <a:extLst>
                    <a:ext uri="{9D8B030D-6E8A-4147-A177-3AD203B41FA5}">
                      <a16:colId xmlns:a16="http://schemas.microsoft.com/office/drawing/2014/main" val="2629918978"/>
                    </a:ext>
                  </a:extLst>
                </a:gridCol>
                <a:gridCol w="1842053">
                  <a:extLst>
                    <a:ext uri="{9D8B030D-6E8A-4147-A177-3AD203B41FA5}">
                      <a16:colId xmlns:a16="http://schemas.microsoft.com/office/drawing/2014/main" val="3130181134"/>
                    </a:ext>
                  </a:extLst>
                </a:gridCol>
              </a:tblGrid>
              <a:tr h="252000">
                <a:tc gridSpan="2">
                  <a:txBody>
                    <a:bodyPr/>
                    <a:lstStyle/>
                    <a:p>
                      <a:pPr algn="ctr" fontAlgn="b"/>
                      <a:r>
                        <a:rPr lang="sv-SE" sz="1200" b="1" u="none" strike="noStrike">
                          <a:solidFill>
                            <a:schemeClr val="bg1"/>
                          </a:solidFill>
                          <a:effectLst/>
                        </a:rPr>
                        <a:t>Skåne</a:t>
                      </a:r>
                      <a:endParaRPr lang="sv-SE" sz="1200" b="1" i="0" u="none" strike="noStrike">
                        <a:solidFill>
                          <a:schemeClr val="bg1"/>
                        </a:solidFill>
                        <a:effectLst/>
                        <a:latin typeface="+mn-lt"/>
                      </a:endParaRPr>
                    </a:p>
                  </a:txBody>
                  <a:tcPr marL="9525" marR="9525" marT="9525" marB="0" anchor="ctr"/>
                </a:tc>
                <a:tc hMerge="1">
                  <a:txBody>
                    <a:bodyPr/>
                    <a:lstStyle/>
                    <a:p>
                      <a:pPr algn="l" fontAlgn="b"/>
                      <a:endParaRPr lang="sv-SE" sz="1100" b="1" i="0" u="none" strike="noStrike">
                        <a:solidFill>
                          <a:schemeClr val="bg1"/>
                        </a:solidFill>
                        <a:effectLst/>
                        <a:latin typeface="+mn-lt"/>
                      </a:endParaRPr>
                    </a:p>
                  </a:txBody>
                  <a:tcPr marL="9525" marR="9525" marT="9525" marB="0" anchor="b"/>
                </a:tc>
                <a:extLst>
                  <a:ext uri="{0D108BD9-81ED-4DB2-BD59-A6C34878D82A}">
                    <a16:rowId xmlns:a16="http://schemas.microsoft.com/office/drawing/2014/main" val="410871887"/>
                  </a:ext>
                </a:extLst>
              </a:tr>
              <a:tr h="58707">
                <a:tc>
                  <a:txBody>
                    <a:bodyPr/>
                    <a:lstStyle/>
                    <a:p>
                      <a:pPr algn="l" fontAlgn="b">
                        <a:buNone/>
                      </a:pPr>
                      <a:r>
                        <a:rPr lang="sv-SE" sz="1200" b="0" u="none" strike="noStrike" kern="1200">
                          <a:solidFill>
                            <a:srgbClr val="000000"/>
                          </a:solidFill>
                          <a:effectLst/>
                          <a:latin typeface="+mn-lt"/>
                          <a:ea typeface="+mn-ea"/>
                          <a:cs typeface="+mn-cs"/>
                        </a:rPr>
                        <a:t>Alfahuset, Helsingborg</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Knislinge</a:t>
                      </a:r>
                    </a:p>
                  </a:txBody>
                  <a:tcPr marL="45525" marR="45525" marT="9525" marB="10800" anchor="b"/>
                </a:tc>
                <a:extLst>
                  <a:ext uri="{0D108BD9-81ED-4DB2-BD59-A6C34878D82A}">
                    <a16:rowId xmlns:a16="http://schemas.microsoft.com/office/drawing/2014/main" val="2706563515"/>
                  </a:ext>
                </a:extLst>
              </a:tr>
              <a:tr h="58707">
                <a:tc>
                  <a:txBody>
                    <a:bodyPr/>
                    <a:lstStyle/>
                    <a:p>
                      <a:pPr algn="l" fontAlgn="b">
                        <a:buNone/>
                      </a:pPr>
                      <a:r>
                        <a:rPr lang="sv-SE" sz="1200" b="0" u="none" strike="noStrike" kern="1200">
                          <a:solidFill>
                            <a:srgbClr val="000000"/>
                          </a:solidFill>
                          <a:effectLst/>
                          <a:latin typeface="+mn-lt"/>
                          <a:ea typeface="+mn-ea"/>
                          <a:cs typeface="+mn-cs"/>
                        </a:rPr>
                        <a:t>Björken, Sjöbo</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Kompassen, Helsingborg</a:t>
                      </a:r>
                    </a:p>
                  </a:txBody>
                  <a:tcPr marL="45525" marR="45525" marT="9525" marB="10800" anchor="b"/>
                </a:tc>
                <a:extLst>
                  <a:ext uri="{0D108BD9-81ED-4DB2-BD59-A6C34878D82A}">
                    <a16:rowId xmlns:a16="http://schemas.microsoft.com/office/drawing/2014/main" val="2671585119"/>
                  </a:ext>
                </a:extLst>
              </a:tr>
              <a:tr h="58707">
                <a:tc>
                  <a:txBody>
                    <a:bodyPr/>
                    <a:lstStyle/>
                    <a:p>
                      <a:pPr algn="l" fontAlgn="b">
                        <a:buNone/>
                      </a:pPr>
                      <a:r>
                        <a:rPr lang="sv-SE" sz="1200" b="0" u="none" strike="noStrike" kern="1200">
                          <a:solidFill>
                            <a:srgbClr val="000000"/>
                          </a:solidFill>
                          <a:effectLst/>
                          <a:latin typeface="+mn-lt"/>
                          <a:ea typeface="+mn-ea"/>
                          <a:cs typeface="+mn-cs"/>
                        </a:rPr>
                        <a:t>Bryggan Trelleborg</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Larven Bjuv</a:t>
                      </a:r>
                    </a:p>
                  </a:txBody>
                  <a:tcPr marL="45525" marR="45525" marT="9525" marB="10800" anchor="b"/>
                </a:tc>
                <a:extLst>
                  <a:ext uri="{0D108BD9-81ED-4DB2-BD59-A6C34878D82A}">
                    <a16:rowId xmlns:a16="http://schemas.microsoft.com/office/drawing/2014/main" val="156181586"/>
                  </a:ext>
                </a:extLst>
              </a:tr>
              <a:tr h="58707">
                <a:tc>
                  <a:txBody>
                    <a:bodyPr/>
                    <a:lstStyle/>
                    <a:p>
                      <a:pPr algn="l" fontAlgn="b">
                        <a:buNone/>
                      </a:pPr>
                      <a:r>
                        <a:rPr lang="sv-SE" sz="1200" b="0" u="none" strike="noStrike" kern="1200">
                          <a:solidFill>
                            <a:srgbClr val="000000"/>
                          </a:solidFill>
                          <a:effectLst/>
                          <a:latin typeface="+mn-lt"/>
                          <a:ea typeface="+mn-ea"/>
                          <a:cs typeface="+mn-cs"/>
                        </a:rPr>
                        <a:t>Familjehuset Nydala, Malmö</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Lindängen, Malmö</a:t>
                      </a:r>
                    </a:p>
                  </a:txBody>
                  <a:tcPr marL="45525" marR="45525" marT="9525" marB="10800" anchor="b"/>
                </a:tc>
                <a:extLst>
                  <a:ext uri="{0D108BD9-81ED-4DB2-BD59-A6C34878D82A}">
                    <a16:rowId xmlns:a16="http://schemas.microsoft.com/office/drawing/2014/main" val="125022098"/>
                  </a:ext>
                </a:extLst>
              </a:tr>
              <a:tr h="58707">
                <a:tc>
                  <a:txBody>
                    <a:bodyPr/>
                    <a:lstStyle/>
                    <a:p>
                      <a:pPr algn="l" fontAlgn="b">
                        <a:buNone/>
                      </a:pPr>
                      <a:r>
                        <a:rPr lang="sv-SE" sz="1200" b="0" u="none" strike="noStrike" kern="1200">
                          <a:solidFill>
                            <a:srgbClr val="000000"/>
                          </a:solidFill>
                          <a:effectLst/>
                          <a:latin typeface="+mn-lt"/>
                          <a:ea typeface="+mn-ea"/>
                          <a:cs typeface="+mn-cs"/>
                        </a:rPr>
                        <a:t>Familjehuset Näsby, Kristianstad</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Mobilia, Malmö</a:t>
                      </a:r>
                    </a:p>
                  </a:txBody>
                  <a:tcPr marL="45525" marR="45525" marT="9525" marB="10800" anchor="b"/>
                </a:tc>
                <a:extLst>
                  <a:ext uri="{0D108BD9-81ED-4DB2-BD59-A6C34878D82A}">
                    <a16:rowId xmlns:a16="http://schemas.microsoft.com/office/drawing/2014/main" val="211432674"/>
                  </a:ext>
                </a:extLst>
              </a:tr>
              <a:tr h="58707">
                <a:tc>
                  <a:txBody>
                    <a:bodyPr/>
                    <a:lstStyle/>
                    <a:p>
                      <a:pPr algn="l" fontAlgn="b">
                        <a:buNone/>
                      </a:pPr>
                      <a:r>
                        <a:rPr lang="sv-SE" sz="1200" b="0" u="none" strike="noStrike" kern="1200">
                          <a:solidFill>
                            <a:srgbClr val="000000"/>
                          </a:solidFill>
                          <a:effectLst/>
                          <a:latin typeface="+mn-lt"/>
                          <a:ea typeface="+mn-ea"/>
                          <a:cs typeface="+mn-cs"/>
                        </a:rPr>
                        <a:t>Familjens Hus Malmö</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Myllan Anderslöv</a:t>
                      </a:r>
                    </a:p>
                  </a:txBody>
                  <a:tcPr marL="45525" marR="45525" marT="9525" marB="10800" anchor="b"/>
                </a:tc>
                <a:extLst>
                  <a:ext uri="{0D108BD9-81ED-4DB2-BD59-A6C34878D82A}">
                    <a16:rowId xmlns:a16="http://schemas.microsoft.com/office/drawing/2014/main" val="3254865073"/>
                  </a:ext>
                </a:extLst>
              </a:tr>
              <a:tr h="58707">
                <a:tc>
                  <a:txBody>
                    <a:bodyPr/>
                    <a:lstStyle/>
                    <a:p>
                      <a:pPr algn="l" fontAlgn="b">
                        <a:buNone/>
                      </a:pPr>
                      <a:r>
                        <a:rPr lang="sv-SE" sz="1200" b="0" u="none" strike="noStrike" kern="1200">
                          <a:solidFill>
                            <a:srgbClr val="000000"/>
                          </a:solidFill>
                          <a:effectLst/>
                          <a:latin typeface="+mn-lt"/>
                          <a:ea typeface="+mn-ea"/>
                          <a:cs typeface="+mn-cs"/>
                        </a:rPr>
                        <a:t>Familjens Hus Tåbelund</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Oliven, Helsingborg</a:t>
                      </a:r>
                    </a:p>
                  </a:txBody>
                  <a:tcPr marL="45525" marR="45525" marT="9525" marB="10800" anchor="b"/>
                </a:tc>
                <a:extLst>
                  <a:ext uri="{0D108BD9-81ED-4DB2-BD59-A6C34878D82A}">
                    <a16:rowId xmlns:a16="http://schemas.microsoft.com/office/drawing/2014/main" val="3590273743"/>
                  </a:ext>
                </a:extLst>
              </a:tr>
              <a:tr h="58707">
                <a:tc>
                  <a:txBody>
                    <a:bodyPr/>
                    <a:lstStyle/>
                    <a:p>
                      <a:pPr algn="l" fontAlgn="b">
                        <a:buNone/>
                      </a:pPr>
                      <a:r>
                        <a:rPr lang="sv-SE" sz="1200" b="0" u="none" strike="noStrike" kern="1200">
                          <a:solidFill>
                            <a:srgbClr val="000000"/>
                          </a:solidFill>
                          <a:effectLst/>
                          <a:latin typeface="+mn-lt"/>
                          <a:ea typeface="+mn-ea"/>
                          <a:cs typeface="+mn-cs"/>
                        </a:rPr>
                        <a:t>Familjens Hus, Hässleholm</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Osby familjecentral</a:t>
                      </a:r>
                    </a:p>
                  </a:txBody>
                  <a:tcPr marL="45525" marR="45525" marT="9525" marB="10800" anchor="b"/>
                </a:tc>
                <a:extLst>
                  <a:ext uri="{0D108BD9-81ED-4DB2-BD59-A6C34878D82A}">
                    <a16:rowId xmlns:a16="http://schemas.microsoft.com/office/drawing/2014/main" val="3533795246"/>
                  </a:ext>
                </a:extLst>
              </a:tr>
              <a:tr h="104347">
                <a:tc>
                  <a:txBody>
                    <a:bodyPr/>
                    <a:lstStyle/>
                    <a:p>
                      <a:pPr algn="l" fontAlgn="b">
                        <a:buNone/>
                      </a:pPr>
                      <a:r>
                        <a:rPr lang="sv-SE" sz="1200" b="0" u="none" strike="noStrike" kern="1200">
                          <a:solidFill>
                            <a:srgbClr val="000000"/>
                          </a:solidFill>
                          <a:effectLst/>
                          <a:latin typeface="+mn-lt"/>
                          <a:ea typeface="+mn-ea"/>
                          <a:cs typeface="+mn-cs"/>
                        </a:rPr>
                        <a:t>Familjens Hus, MunkaLjungby</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Paletten Staffanstorp</a:t>
                      </a:r>
                    </a:p>
                  </a:txBody>
                  <a:tcPr marL="45525" marR="45525" marT="9525" marB="10800" anchor="b"/>
                </a:tc>
                <a:extLst>
                  <a:ext uri="{0D108BD9-81ED-4DB2-BD59-A6C34878D82A}">
                    <a16:rowId xmlns:a16="http://schemas.microsoft.com/office/drawing/2014/main" val="4247458381"/>
                  </a:ext>
                </a:extLst>
              </a:tr>
              <a:tr h="58707">
                <a:tc>
                  <a:txBody>
                    <a:bodyPr/>
                    <a:lstStyle/>
                    <a:p>
                      <a:pPr algn="l" fontAlgn="b">
                        <a:buNone/>
                      </a:pPr>
                      <a:r>
                        <a:rPr lang="sv-SE" sz="1200" b="0" u="none" strike="noStrike" kern="1200">
                          <a:solidFill>
                            <a:srgbClr val="000000"/>
                          </a:solidFill>
                          <a:effectLst/>
                          <a:latin typeface="+mn-lt"/>
                          <a:ea typeface="+mn-ea"/>
                          <a:cs typeface="+mn-cs"/>
                        </a:rPr>
                        <a:t>Familjens Hus, Perstorp</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Rådmansvången Malmö</a:t>
                      </a:r>
                    </a:p>
                  </a:txBody>
                  <a:tcPr marL="45525" marR="45525" marT="9525" marB="10800" anchor="b"/>
                </a:tc>
                <a:extLst>
                  <a:ext uri="{0D108BD9-81ED-4DB2-BD59-A6C34878D82A}">
                    <a16:rowId xmlns:a16="http://schemas.microsoft.com/office/drawing/2014/main" val="3908570834"/>
                  </a:ext>
                </a:extLst>
              </a:tr>
              <a:tr h="58707">
                <a:tc>
                  <a:txBody>
                    <a:bodyPr/>
                    <a:lstStyle/>
                    <a:p>
                      <a:pPr algn="l" fontAlgn="b">
                        <a:buNone/>
                      </a:pPr>
                      <a:r>
                        <a:rPr lang="sv-SE" sz="1200" b="0" u="none" strike="noStrike" kern="1200">
                          <a:solidFill>
                            <a:srgbClr val="000000"/>
                          </a:solidFill>
                          <a:effectLst/>
                          <a:latin typeface="+mn-lt"/>
                          <a:ea typeface="+mn-ea"/>
                          <a:cs typeface="+mn-cs"/>
                        </a:rPr>
                        <a:t>Familjens hus, Ängelholm</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Rådstugan, Landskrona</a:t>
                      </a:r>
                    </a:p>
                  </a:txBody>
                  <a:tcPr marL="45525" marR="45525" marT="9525" marB="10800" anchor="b"/>
                </a:tc>
                <a:extLst>
                  <a:ext uri="{0D108BD9-81ED-4DB2-BD59-A6C34878D82A}">
                    <a16:rowId xmlns:a16="http://schemas.microsoft.com/office/drawing/2014/main" val="867178031"/>
                  </a:ext>
                </a:extLst>
              </a:tr>
              <a:tr h="58707">
                <a:tc>
                  <a:txBody>
                    <a:bodyPr/>
                    <a:lstStyle/>
                    <a:p>
                      <a:pPr algn="l" fontAlgn="b">
                        <a:buNone/>
                      </a:pPr>
                      <a:r>
                        <a:rPr lang="sv-SE" sz="1200" b="0" u="none" strike="noStrike" kern="1200">
                          <a:solidFill>
                            <a:srgbClr val="000000"/>
                          </a:solidFill>
                          <a:effectLst/>
                          <a:latin typeface="+mn-lt"/>
                          <a:ea typeface="+mn-ea"/>
                          <a:cs typeface="+mn-cs"/>
                        </a:rPr>
                        <a:t>Familjernas Hus, Vellinge</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Samovaren, Burlöv</a:t>
                      </a:r>
                    </a:p>
                  </a:txBody>
                  <a:tcPr marL="45525" marR="45525" marT="9525" marB="10800" anchor="b"/>
                </a:tc>
                <a:extLst>
                  <a:ext uri="{0D108BD9-81ED-4DB2-BD59-A6C34878D82A}">
                    <a16:rowId xmlns:a16="http://schemas.microsoft.com/office/drawing/2014/main" val="838732469"/>
                  </a:ext>
                </a:extLst>
              </a:tr>
              <a:tr h="58707">
                <a:tc>
                  <a:txBody>
                    <a:bodyPr/>
                    <a:lstStyle/>
                    <a:p>
                      <a:pPr algn="l" fontAlgn="b">
                        <a:buNone/>
                      </a:pPr>
                      <a:r>
                        <a:rPr lang="sv-SE" sz="1200" b="0" u="none" strike="noStrike" kern="1200">
                          <a:solidFill>
                            <a:srgbClr val="000000"/>
                          </a:solidFill>
                          <a:effectLst/>
                          <a:latin typeface="+mn-lt"/>
                          <a:ea typeface="+mn-ea"/>
                          <a:cs typeface="+mn-cs"/>
                        </a:rPr>
                        <a:t>Familjernas hus, Höllviken</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Sesam, Malmö</a:t>
                      </a:r>
                    </a:p>
                  </a:txBody>
                  <a:tcPr marL="45525" marR="45525" marT="9525" marB="10800" anchor="b"/>
                </a:tc>
                <a:extLst>
                  <a:ext uri="{0D108BD9-81ED-4DB2-BD59-A6C34878D82A}">
                    <a16:rowId xmlns:a16="http://schemas.microsoft.com/office/drawing/2014/main" val="3216615756"/>
                  </a:ext>
                </a:extLst>
              </a:tr>
              <a:tr h="58707">
                <a:tc>
                  <a:txBody>
                    <a:bodyPr/>
                    <a:lstStyle/>
                    <a:p>
                      <a:pPr algn="l" fontAlgn="b">
                        <a:buNone/>
                      </a:pPr>
                      <a:r>
                        <a:rPr lang="sv-SE" sz="1200" b="0" u="none" strike="noStrike" kern="1200">
                          <a:solidFill>
                            <a:srgbClr val="000000"/>
                          </a:solidFill>
                          <a:effectLst/>
                          <a:latin typeface="+mn-lt"/>
                          <a:ea typeface="+mn-ea"/>
                          <a:cs typeface="+mn-cs"/>
                        </a:rPr>
                        <a:t>Fjärilen, Ekeby</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Simrishamn familjecentral</a:t>
                      </a:r>
                    </a:p>
                  </a:txBody>
                  <a:tcPr marL="45525" marR="45525" marT="9525" marB="10800" anchor="b"/>
                </a:tc>
                <a:extLst>
                  <a:ext uri="{0D108BD9-81ED-4DB2-BD59-A6C34878D82A}">
                    <a16:rowId xmlns:a16="http://schemas.microsoft.com/office/drawing/2014/main" val="1474196715"/>
                  </a:ext>
                </a:extLst>
              </a:tr>
              <a:tr h="58707">
                <a:tc>
                  <a:txBody>
                    <a:bodyPr/>
                    <a:lstStyle/>
                    <a:p>
                      <a:pPr algn="l" fontAlgn="b">
                        <a:buNone/>
                      </a:pPr>
                      <a:r>
                        <a:rPr lang="sv-SE" sz="1200" b="0" u="none" strike="noStrike" kern="1200">
                          <a:solidFill>
                            <a:srgbClr val="000000"/>
                          </a:solidFill>
                          <a:effectLst/>
                          <a:latin typeface="+mn-lt"/>
                          <a:ea typeface="+mn-ea"/>
                          <a:cs typeface="+mn-cs"/>
                        </a:rPr>
                        <a:t>Fröhuset, Helsingborg</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Solstrålen, Malmö</a:t>
                      </a:r>
                    </a:p>
                  </a:txBody>
                  <a:tcPr marL="45525" marR="45525" marT="9525" marB="10800" anchor="b"/>
                </a:tc>
                <a:extLst>
                  <a:ext uri="{0D108BD9-81ED-4DB2-BD59-A6C34878D82A}">
                    <a16:rowId xmlns:a16="http://schemas.microsoft.com/office/drawing/2014/main" val="4198644145"/>
                  </a:ext>
                </a:extLst>
              </a:tr>
              <a:tr h="58707">
                <a:tc>
                  <a:txBody>
                    <a:bodyPr/>
                    <a:lstStyle/>
                    <a:p>
                      <a:pPr algn="l" fontAlgn="b">
                        <a:buNone/>
                      </a:pPr>
                      <a:r>
                        <a:rPr lang="sv-SE" sz="1200" b="0" u="none" strike="noStrike" kern="1200">
                          <a:solidFill>
                            <a:srgbClr val="000000"/>
                          </a:solidFill>
                          <a:effectLst/>
                          <a:latin typeface="+mn-lt"/>
                          <a:ea typeface="+mn-ea"/>
                          <a:cs typeface="+mn-cs"/>
                        </a:rPr>
                        <a:t>Fäladsfamiljen, Lund</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Söder, Helsingborg</a:t>
                      </a:r>
                    </a:p>
                  </a:txBody>
                  <a:tcPr marL="45525" marR="45525" marT="9525" marB="10800" anchor="b"/>
                </a:tc>
                <a:extLst>
                  <a:ext uri="{0D108BD9-81ED-4DB2-BD59-A6C34878D82A}">
                    <a16:rowId xmlns:a16="http://schemas.microsoft.com/office/drawing/2014/main" val="2392102328"/>
                  </a:ext>
                </a:extLst>
              </a:tr>
              <a:tr h="58707">
                <a:tc>
                  <a:txBody>
                    <a:bodyPr/>
                    <a:lstStyle/>
                    <a:p>
                      <a:pPr algn="l" fontAlgn="b">
                        <a:buNone/>
                      </a:pPr>
                      <a:r>
                        <a:rPr lang="sv-SE" sz="1200" b="0" u="none" strike="noStrike" kern="1200">
                          <a:solidFill>
                            <a:srgbClr val="000000"/>
                          </a:solidFill>
                          <a:effectLst/>
                          <a:latin typeface="+mn-lt"/>
                          <a:ea typeface="+mn-ea"/>
                          <a:cs typeface="+mn-cs"/>
                        </a:rPr>
                        <a:t>Guldkornet, Svalöv</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Tellus, Landskrona</a:t>
                      </a:r>
                    </a:p>
                  </a:txBody>
                  <a:tcPr marL="45525" marR="45525" marT="9525" marB="10800" anchor="b"/>
                </a:tc>
                <a:extLst>
                  <a:ext uri="{0D108BD9-81ED-4DB2-BD59-A6C34878D82A}">
                    <a16:rowId xmlns:a16="http://schemas.microsoft.com/office/drawing/2014/main" val="2789607957"/>
                  </a:ext>
                </a:extLst>
              </a:tr>
              <a:tr h="58707">
                <a:tc>
                  <a:txBody>
                    <a:bodyPr/>
                    <a:lstStyle/>
                    <a:p>
                      <a:pPr algn="l" fontAlgn="b">
                        <a:buNone/>
                      </a:pPr>
                      <a:r>
                        <a:rPr lang="sv-SE" sz="1200" b="0" u="none" strike="noStrike" kern="1200">
                          <a:solidFill>
                            <a:srgbClr val="000000"/>
                          </a:solidFill>
                          <a:effectLst/>
                          <a:latin typeface="+mn-lt"/>
                          <a:ea typeface="+mn-ea"/>
                          <a:cs typeface="+mn-cs"/>
                        </a:rPr>
                        <a:t>Hagapunkten, Åstorp</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Tomelilla</a:t>
                      </a:r>
                    </a:p>
                  </a:txBody>
                  <a:tcPr marL="45525" marR="45525" marT="9525" marB="10800" anchor="b"/>
                </a:tc>
                <a:extLst>
                  <a:ext uri="{0D108BD9-81ED-4DB2-BD59-A6C34878D82A}">
                    <a16:rowId xmlns:a16="http://schemas.microsoft.com/office/drawing/2014/main" val="3850087571"/>
                  </a:ext>
                </a:extLst>
              </a:tr>
              <a:tr h="58707">
                <a:tc>
                  <a:txBody>
                    <a:bodyPr/>
                    <a:lstStyle/>
                    <a:p>
                      <a:pPr algn="l" fontAlgn="b">
                        <a:buNone/>
                      </a:pPr>
                      <a:r>
                        <a:rPr lang="sv-SE" sz="1200" b="0" u="none" strike="noStrike" kern="1200">
                          <a:solidFill>
                            <a:srgbClr val="000000"/>
                          </a:solidFill>
                          <a:effectLst/>
                          <a:latin typeface="+mn-lt"/>
                          <a:ea typeface="+mn-ea"/>
                          <a:cs typeface="+mn-cs"/>
                        </a:rPr>
                        <a:t>Högaborg, Helsingborg</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Värnhem, Malmö</a:t>
                      </a:r>
                    </a:p>
                  </a:txBody>
                  <a:tcPr marL="45525" marR="45525" marT="9525" marB="10800" anchor="b"/>
                </a:tc>
                <a:extLst>
                  <a:ext uri="{0D108BD9-81ED-4DB2-BD59-A6C34878D82A}">
                    <a16:rowId xmlns:a16="http://schemas.microsoft.com/office/drawing/2014/main" val="94596072"/>
                  </a:ext>
                </a:extLst>
              </a:tr>
              <a:tr h="58707">
                <a:tc>
                  <a:txBody>
                    <a:bodyPr/>
                    <a:lstStyle/>
                    <a:p>
                      <a:pPr algn="l" fontAlgn="b">
                        <a:buNone/>
                      </a:pPr>
                      <a:r>
                        <a:rPr lang="sv-SE" sz="1200" b="0" u="none" strike="noStrike" kern="1200">
                          <a:solidFill>
                            <a:srgbClr val="000000"/>
                          </a:solidFill>
                          <a:effectLst/>
                          <a:latin typeface="+mn-lt"/>
                          <a:ea typeface="+mn-ea"/>
                          <a:cs typeface="+mn-cs"/>
                        </a:rPr>
                        <a:t>Höganäs</a:t>
                      </a:r>
                    </a:p>
                  </a:txBody>
                  <a:tcPr marL="45525" marR="45525" marT="9525" marB="10800" anchor="b"/>
                </a:tc>
                <a:tc>
                  <a:txBody>
                    <a:bodyPr/>
                    <a:lstStyle/>
                    <a:p>
                      <a:pPr algn="l" fontAlgn="b">
                        <a:buNone/>
                      </a:pPr>
                      <a:r>
                        <a:rPr lang="sv-SE" sz="1200" b="0" u="none" strike="noStrike" kern="1200">
                          <a:solidFill>
                            <a:srgbClr val="000000"/>
                          </a:solidFill>
                          <a:effectLst/>
                          <a:latin typeface="+mn-lt"/>
                          <a:ea typeface="+mn-ea"/>
                          <a:cs typeface="+mn-cs"/>
                        </a:rPr>
                        <a:t>Örkelljunga familjecentral</a:t>
                      </a:r>
                    </a:p>
                  </a:txBody>
                  <a:tcPr marL="45525" marR="45525" marT="9525" marB="10800" anchor="b"/>
                </a:tc>
                <a:extLst>
                  <a:ext uri="{0D108BD9-81ED-4DB2-BD59-A6C34878D82A}">
                    <a16:rowId xmlns:a16="http://schemas.microsoft.com/office/drawing/2014/main" val="464827181"/>
                  </a:ext>
                </a:extLst>
              </a:tr>
            </a:tbl>
          </a:graphicData>
        </a:graphic>
      </p:graphicFrame>
      <p:sp>
        <p:nvSpPr>
          <p:cNvPr id="6" name="textruta 5">
            <a:extLst>
              <a:ext uri="{FF2B5EF4-FFF2-40B4-BE49-F238E27FC236}">
                <a16:creationId xmlns:a16="http://schemas.microsoft.com/office/drawing/2014/main" id="{F8DB8088-7CB2-3208-C424-F022D121270B}"/>
              </a:ext>
            </a:extLst>
          </p:cNvPr>
          <p:cNvSpPr txBox="1"/>
          <p:nvPr/>
        </p:nvSpPr>
        <p:spPr>
          <a:xfrm>
            <a:off x="8029194" y="5942345"/>
            <a:ext cx="1697901" cy="369332"/>
          </a:xfrm>
          <a:prstGeom prst="rect">
            <a:avLst/>
          </a:prstGeom>
          <a:noFill/>
        </p:spPr>
        <p:txBody>
          <a:bodyPr wrap="none" rtlCol="0">
            <a:spAutoFit/>
          </a:bodyPr>
          <a:lstStyle/>
          <a:p>
            <a:r>
              <a:rPr lang="sv-SE"/>
              <a:t>Fortsättning →</a:t>
            </a:r>
          </a:p>
        </p:txBody>
      </p:sp>
      <p:graphicFrame>
        <p:nvGraphicFramePr>
          <p:cNvPr id="5" name="Platshållare för innehåll 7">
            <a:extLst>
              <a:ext uri="{FF2B5EF4-FFF2-40B4-BE49-F238E27FC236}">
                <a16:creationId xmlns:a16="http://schemas.microsoft.com/office/drawing/2014/main" id="{45FAAA8A-FD83-EFCC-7BB9-B6B8D73D1A95}"/>
              </a:ext>
            </a:extLst>
          </p:cNvPr>
          <p:cNvGraphicFramePr>
            <a:graphicFrameLocks/>
          </p:cNvGraphicFramePr>
          <p:nvPr/>
        </p:nvGraphicFramePr>
        <p:xfrm>
          <a:off x="3024144" y="4450888"/>
          <a:ext cx="2203838" cy="1668240"/>
        </p:xfrm>
        <a:graphic>
          <a:graphicData uri="http://schemas.openxmlformats.org/drawingml/2006/table">
            <a:tbl>
              <a:tblPr firstRow="1" bandRow="1">
                <a:tableStyleId>{B301B821-A1FF-4177-AEE7-76D212191A09}</a:tableStyleId>
              </a:tblPr>
              <a:tblGrid>
                <a:gridCol w="2203838">
                  <a:extLst>
                    <a:ext uri="{9D8B030D-6E8A-4147-A177-3AD203B41FA5}">
                      <a16:colId xmlns:a16="http://schemas.microsoft.com/office/drawing/2014/main" val="2629918978"/>
                    </a:ext>
                  </a:extLst>
                </a:gridCol>
              </a:tblGrid>
              <a:tr h="252000">
                <a:tc>
                  <a:txBody>
                    <a:bodyPr/>
                    <a:lstStyle/>
                    <a:p>
                      <a:pPr algn="ctr" fontAlgn="b"/>
                      <a:r>
                        <a:rPr lang="sv-SE" sz="1400" b="1" u="none" strike="noStrike">
                          <a:solidFill>
                            <a:schemeClr val="bg1"/>
                          </a:solidFill>
                          <a:effectLst/>
                        </a:rPr>
                        <a:t>Region Kronoberg</a:t>
                      </a:r>
                      <a:endParaRPr lang="sv-SE" sz="1400" b="1" i="0" u="none" strike="noStrike">
                        <a:solidFill>
                          <a:schemeClr val="bg1"/>
                        </a:solidFill>
                        <a:effectLst/>
                        <a:latin typeface="+mn-lt"/>
                      </a:endParaRPr>
                    </a:p>
                  </a:txBody>
                  <a:tcPr marL="45720" marR="45720" marT="9720" marB="9720" anchor="ctr"/>
                </a:tc>
                <a:extLst>
                  <a:ext uri="{0D108BD9-81ED-4DB2-BD59-A6C34878D82A}">
                    <a16:rowId xmlns:a16="http://schemas.microsoft.com/office/drawing/2014/main" val="410871887"/>
                  </a:ext>
                </a:extLst>
              </a:tr>
              <a:tr h="130495">
                <a:tc>
                  <a:txBody>
                    <a:bodyPr/>
                    <a:lstStyle/>
                    <a:p>
                      <a:pPr algn="l" fontAlgn="b">
                        <a:buNone/>
                      </a:pPr>
                      <a:r>
                        <a:rPr lang="sv-SE" sz="1200" b="0" u="none" strike="noStrike" kern="1200">
                          <a:solidFill>
                            <a:srgbClr val="000000"/>
                          </a:solidFill>
                          <a:effectLst/>
                          <a:latin typeface="+mn-lt"/>
                          <a:ea typeface="+mn-ea"/>
                          <a:cs typeface="+mn-cs"/>
                        </a:rPr>
                        <a:t>Araby Familjecentral</a:t>
                      </a:r>
                    </a:p>
                  </a:txBody>
                  <a:tcPr marL="45720" marR="45720" marT="9720" marB="9720" anchor="b"/>
                </a:tc>
                <a:extLst>
                  <a:ext uri="{0D108BD9-81ED-4DB2-BD59-A6C34878D82A}">
                    <a16:rowId xmlns:a16="http://schemas.microsoft.com/office/drawing/2014/main" val="2706563515"/>
                  </a:ext>
                </a:extLst>
              </a:tr>
              <a:tr h="130495">
                <a:tc>
                  <a:txBody>
                    <a:bodyPr/>
                    <a:lstStyle/>
                    <a:p>
                      <a:pPr algn="l" fontAlgn="b">
                        <a:buNone/>
                      </a:pPr>
                      <a:r>
                        <a:rPr lang="sv-SE" sz="1200" b="0" u="none" strike="noStrike" kern="1200">
                          <a:solidFill>
                            <a:srgbClr val="000000"/>
                          </a:solidFill>
                          <a:effectLst/>
                          <a:latin typeface="+mn-lt"/>
                          <a:ea typeface="+mn-ea"/>
                          <a:cs typeface="+mn-cs"/>
                        </a:rPr>
                        <a:t>Familjecentral Lessebo</a:t>
                      </a:r>
                    </a:p>
                  </a:txBody>
                  <a:tcPr marL="45720" marR="45720" marT="9720" marB="9720" anchor="b"/>
                </a:tc>
                <a:extLst>
                  <a:ext uri="{0D108BD9-81ED-4DB2-BD59-A6C34878D82A}">
                    <a16:rowId xmlns:a16="http://schemas.microsoft.com/office/drawing/2014/main" val="2671585119"/>
                  </a:ext>
                </a:extLst>
              </a:tr>
              <a:tr h="130495">
                <a:tc>
                  <a:txBody>
                    <a:bodyPr/>
                    <a:lstStyle/>
                    <a:p>
                      <a:pPr algn="l" fontAlgn="b">
                        <a:buNone/>
                      </a:pPr>
                      <a:r>
                        <a:rPr lang="sv-SE" sz="1200" b="0" u="none" strike="noStrike" kern="1200">
                          <a:solidFill>
                            <a:srgbClr val="000000"/>
                          </a:solidFill>
                          <a:effectLst/>
                          <a:latin typeface="+mn-lt"/>
                          <a:ea typeface="+mn-ea"/>
                          <a:cs typeface="+mn-cs"/>
                        </a:rPr>
                        <a:t>Familjecentralen Fyrklövern</a:t>
                      </a:r>
                    </a:p>
                  </a:txBody>
                  <a:tcPr marL="45720" marR="45720" marT="9720" marB="9720" anchor="b"/>
                </a:tc>
                <a:extLst>
                  <a:ext uri="{0D108BD9-81ED-4DB2-BD59-A6C34878D82A}">
                    <a16:rowId xmlns:a16="http://schemas.microsoft.com/office/drawing/2014/main" val="156181586"/>
                  </a:ext>
                </a:extLst>
              </a:tr>
              <a:tr h="130495">
                <a:tc>
                  <a:txBody>
                    <a:bodyPr/>
                    <a:lstStyle/>
                    <a:p>
                      <a:pPr algn="l" fontAlgn="b">
                        <a:buNone/>
                      </a:pPr>
                      <a:r>
                        <a:rPr lang="sv-SE" sz="1200" b="0" u="none" strike="noStrike" kern="1200">
                          <a:solidFill>
                            <a:srgbClr val="000000"/>
                          </a:solidFill>
                          <a:effectLst/>
                          <a:latin typeface="+mn-lt"/>
                          <a:ea typeface="+mn-ea"/>
                          <a:cs typeface="+mn-cs"/>
                        </a:rPr>
                        <a:t>Familjecentralen Lönnen</a:t>
                      </a:r>
                    </a:p>
                  </a:txBody>
                  <a:tcPr marL="45720" marR="45720" marT="9720" marB="9720" anchor="b"/>
                </a:tc>
                <a:extLst>
                  <a:ext uri="{0D108BD9-81ED-4DB2-BD59-A6C34878D82A}">
                    <a16:rowId xmlns:a16="http://schemas.microsoft.com/office/drawing/2014/main" val="125022098"/>
                  </a:ext>
                </a:extLst>
              </a:tr>
              <a:tr h="130495">
                <a:tc>
                  <a:txBody>
                    <a:bodyPr/>
                    <a:lstStyle/>
                    <a:p>
                      <a:pPr algn="l" fontAlgn="b">
                        <a:buNone/>
                      </a:pPr>
                      <a:r>
                        <a:rPr lang="sv-SE" sz="1200" b="0" u="none" strike="noStrike" kern="1200">
                          <a:solidFill>
                            <a:srgbClr val="000000"/>
                          </a:solidFill>
                          <a:effectLst/>
                          <a:latin typeface="+mn-lt"/>
                          <a:ea typeface="+mn-ea"/>
                          <a:cs typeface="+mn-cs"/>
                        </a:rPr>
                        <a:t>Familjecentralen Uppvidinge</a:t>
                      </a:r>
                    </a:p>
                  </a:txBody>
                  <a:tcPr marL="45720" marR="45720" marT="9720" marB="9720" anchor="b"/>
                </a:tc>
                <a:extLst>
                  <a:ext uri="{0D108BD9-81ED-4DB2-BD59-A6C34878D82A}">
                    <a16:rowId xmlns:a16="http://schemas.microsoft.com/office/drawing/2014/main" val="211432674"/>
                  </a:ext>
                </a:extLst>
              </a:tr>
              <a:tr h="130495">
                <a:tc>
                  <a:txBody>
                    <a:bodyPr/>
                    <a:lstStyle/>
                    <a:p>
                      <a:pPr algn="l" fontAlgn="b">
                        <a:buNone/>
                      </a:pPr>
                      <a:r>
                        <a:rPr lang="sv-SE" sz="1200" b="0" u="none" strike="noStrike" kern="1200">
                          <a:solidFill>
                            <a:srgbClr val="000000"/>
                          </a:solidFill>
                          <a:effectLst/>
                          <a:latin typeface="+mn-lt"/>
                          <a:ea typeface="+mn-ea"/>
                          <a:cs typeface="+mn-cs"/>
                        </a:rPr>
                        <a:t>Ljungby/Lagan familjecentraler.</a:t>
                      </a:r>
                    </a:p>
                  </a:txBody>
                  <a:tcPr marL="45720" marR="45720" marT="9720" marB="9720" anchor="b"/>
                </a:tc>
                <a:extLst>
                  <a:ext uri="{0D108BD9-81ED-4DB2-BD59-A6C34878D82A}">
                    <a16:rowId xmlns:a16="http://schemas.microsoft.com/office/drawing/2014/main" val="3254865073"/>
                  </a:ext>
                </a:extLst>
              </a:tr>
              <a:tr h="130495">
                <a:tc>
                  <a:txBody>
                    <a:bodyPr/>
                    <a:lstStyle/>
                    <a:p>
                      <a:pPr algn="l" fontAlgn="b">
                        <a:buNone/>
                      </a:pPr>
                      <a:r>
                        <a:rPr lang="sv-SE" sz="1200" b="0" u="none" strike="noStrike" kern="1200">
                          <a:solidFill>
                            <a:srgbClr val="000000"/>
                          </a:solidFill>
                          <a:effectLst/>
                          <a:latin typeface="+mn-lt"/>
                          <a:ea typeface="+mn-ea"/>
                          <a:cs typeface="+mn-cs"/>
                        </a:rPr>
                        <a:t>Älmhults Familjecentral</a:t>
                      </a:r>
                    </a:p>
                  </a:txBody>
                  <a:tcPr marL="45720" marR="45720" marT="9720" marB="9720" anchor="b"/>
                </a:tc>
                <a:extLst>
                  <a:ext uri="{0D108BD9-81ED-4DB2-BD59-A6C34878D82A}">
                    <a16:rowId xmlns:a16="http://schemas.microsoft.com/office/drawing/2014/main" val="3590273743"/>
                  </a:ext>
                </a:extLst>
              </a:tr>
            </a:tbl>
          </a:graphicData>
        </a:graphic>
      </p:graphicFrame>
    </p:spTree>
    <p:extLst>
      <p:ext uri="{BB962C8B-B14F-4D97-AF65-F5344CB8AC3E}">
        <p14:creationId xmlns:p14="http://schemas.microsoft.com/office/powerpoint/2010/main" val="2611171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38BD3-D0DF-3F59-1C4A-99205117C86B}"/>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0D467602-CC68-029E-3628-B2440BE66A8A}"/>
              </a:ext>
            </a:extLst>
          </p:cNvPr>
          <p:cNvSpPr>
            <a:spLocks noGrp="1"/>
          </p:cNvSpPr>
          <p:nvPr>
            <p:ph type="title"/>
          </p:nvPr>
        </p:nvSpPr>
        <p:spPr/>
        <p:txBody>
          <a:bodyPr/>
          <a:lstStyle/>
          <a:p>
            <a:r>
              <a:rPr lang="sv-SE"/>
              <a:t>Svar från följande familjecentraler ingår i den nationella sammanställningen:</a:t>
            </a:r>
          </a:p>
        </p:txBody>
      </p:sp>
      <p:graphicFrame>
        <p:nvGraphicFramePr>
          <p:cNvPr id="5" name="Platshållare för innehåll 7">
            <a:extLst>
              <a:ext uri="{FF2B5EF4-FFF2-40B4-BE49-F238E27FC236}">
                <a16:creationId xmlns:a16="http://schemas.microsoft.com/office/drawing/2014/main" id="{06A1C544-A274-4A15-B35C-9A0123685738}"/>
              </a:ext>
            </a:extLst>
          </p:cNvPr>
          <p:cNvGraphicFramePr>
            <a:graphicFrameLocks/>
          </p:cNvGraphicFramePr>
          <p:nvPr/>
        </p:nvGraphicFramePr>
        <p:xfrm>
          <a:off x="3552228" y="1460067"/>
          <a:ext cx="2903347" cy="3503280"/>
        </p:xfrm>
        <a:graphic>
          <a:graphicData uri="http://schemas.openxmlformats.org/drawingml/2006/table">
            <a:tbl>
              <a:tblPr firstRow="1" bandRow="1">
                <a:tableStyleId>{B301B821-A1FF-4177-AEE7-76D212191A09}</a:tableStyleId>
              </a:tblPr>
              <a:tblGrid>
                <a:gridCol w="2903347">
                  <a:extLst>
                    <a:ext uri="{9D8B030D-6E8A-4147-A177-3AD203B41FA5}">
                      <a16:colId xmlns:a16="http://schemas.microsoft.com/office/drawing/2014/main" val="2629918978"/>
                    </a:ext>
                  </a:extLst>
                </a:gridCol>
              </a:tblGrid>
              <a:tr h="252000">
                <a:tc>
                  <a:txBody>
                    <a:bodyPr/>
                    <a:lstStyle/>
                    <a:p>
                      <a:pPr marL="0" algn="ctr" defTabSz="914423" rtl="0" eaLnBrk="1" fontAlgn="b" latinLnBrk="0" hangingPunct="1"/>
                      <a:r>
                        <a:rPr lang="sv-SE" sz="1400" b="1" i="0" u="none" strike="noStrike" kern="1200">
                          <a:solidFill>
                            <a:schemeClr val="bg1"/>
                          </a:solidFill>
                          <a:effectLst/>
                          <a:latin typeface="+mn-lt"/>
                          <a:ea typeface="+mn-ea"/>
                          <a:cs typeface="+mn-cs"/>
                        </a:rPr>
                        <a:t>Värmland</a:t>
                      </a:r>
                    </a:p>
                  </a:txBody>
                  <a:tcPr marL="45525" marR="45525" marT="9525" marB="10800" anchor="ctr"/>
                </a:tc>
                <a:extLst>
                  <a:ext uri="{0D108BD9-81ED-4DB2-BD59-A6C34878D82A}">
                    <a16:rowId xmlns:a16="http://schemas.microsoft.com/office/drawing/2014/main" val="410871887"/>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Arvika</a:t>
                      </a:r>
                    </a:p>
                  </a:txBody>
                  <a:tcPr marL="45525" marR="45525" marT="9525" marB="10800" anchor="b"/>
                </a:tc>
                <a:extLst>
                  <a:ext uri="{0D108BD9-81ED-4DB2-BD59-A6C34878D82A}">
                    <a16:rowId xmlns:a16="http://schemas.microsoft.com/office/drawing/2014/main" val="2706563515"/>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Eda- Famnen</a:t>
                      </a:r>
                    </a:p>
                  </a:txBody>
                  <a:tcPr marL="45525" marR="45525" marT="9525" marB="10800" anchor="b"/>
                </a:tc>
                <a:extLst>
                  <a:ext uri="{0D108BD9-81ED-4DB2-BD59-A6C34878D82A}">
                    <a16:rowId xmlns:a16="http://schemas.microsoft.com/office/drawing/2014/main" val="2671585119"/>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Forshaga</a:t>
                      </a:r>
                    </a:p>
                  </a:txBody>
                  <a:tcPr marL="45525" marR="45525" marT="9525" marB="10800" anchor="b"/>
                </a:tc>
                <a:extLst>
                  <a:ext uri="{0D108BD9-81ED-4DB2-BD59-A6C34878D82A}">
                    <a16:rowId xmlns:a16="http://schemas.microsoft.com/office/drawing/2014/main" val="156181586"/>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Grums</a:t>
                      </a:r>
                    </a:p>
                  </a:txBody>
                  <a:tcPr marL="45525" marR="45525" marT="9525" marB="10800" anchor="b"/>
                </a:tc>
                <a:extLst>
                  <a:ext uri="{0D108BD9-81ED-4DB2-BD59-A6C34878D82A}">
                    <a16:rowId xmlns:a16="http://schemas.microsoft.com/office/drawing/2014/main" val="125022098"/>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Hagfors</a:t>
                      </a:r>
                    </a:p>
                  </a:txBody>
                  <a:tcPr marL="45525" marR="45525" marT="9525" marB="10800" anchor="b"/>
                </a:tc>
                <a:extLst>
                  <a:ext uri="{0D108BD9-81ED-4DB2-BD59-A6C34878D82A}">
                    <a16:rowId xmlns:a16="http://schemas.microsoft.com/office/drawing/2014/main" val="211432674"/>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Hammarö- Mörmogård</a:t>
                      </a:r>
                    </a:p>
                  </a:txBody>
                  <a:tcPr marL="45525" marR="45525" marT="9525" marB="10800" anchor="b"/>
                </a:tc>
                <a:extLst>
                  <a:ext uri="{0D108BD9-81ED-4DB2-BD59-A6C34878D82A}">
                    <a16:rowId xmlns:a16="http://schemas.microsoft.com/office/drawing/2014/main" val="3254865073"/>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Kil- Stjärnan</a:t>
                      </a:r>
                    </a:p>
                  </a:txBody>
                  <a:tcPr marL="45525" marR="45525" marT="9525" marB="10800" anchor="b"/>
                </a:tc>
                <a:extLst>
                  <a:ext uri="{0D108BD9-81ED-4DB2-BD59-A6C34878D82A}">
                    <a16:rowId xmlns:a16="http://schemas.microsoft.com/office/drawing/2014/main" val="3590273743"/>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Kristinehamn- Källan</a:t>
                      </a:r>
                    </a:p>
                  </a:txBody>
                  <a:tcPr marL="45525" marR="45525" marT="9525" marB="10800" anchor="b"/>
                </a:tc>
                <a:extLst>
                  <a:ext uri="{0D108BD9-81ED-4DB2-BD59-A6C34878D82A}">
                    <a16:rowId xmlns:a16="http://schemas.microsoft.com/office/drawing/2014/main" val="3533795246"/>
                  </a:ext>
                </a:extLst>
              </a:tr>
              <a:tr h="104347">
                <a:tc>
                  <a:txBody>
                    <a:bodyPr/>
                    <a:lstStyle/>
                    <a:p>
                      <a:pPr algn="l" fontAlgn="b">
                        <a:buNone/>
                      </a:pPr>
                      <a:r>
                        <a:rPr lang="sv-SE" sz="1200" b="0" u="none" strike="noStrike" kern="1200">
                          <a:solidFill>
                            <a:srgbClr val="000000"/>
                          </a:solidFill>
                          <a:effectLst/>
                          <a:latin typeface="+mn-lt"/>
                          <a:ea typeface="+mn-ea"/>
                          <a:cs typeface="+mn-cs"/>
                        </a:rPr>
                        <a:t>Familjecentralen Rud</a:t>
                      </a:r>
                    </a:p>
                  </a:txBody>
                  <a:tcPr marL="45525" marR="45525" marT="9525" marB="10800" anchor="b"/>
                </a:tc>
                <a:extLst>
                  <a:ext uri="{0D108BD9-81ED-4DB2-BD59-A6C34878D82A}">
                    <a16:rowId xmlns:a16="http://schemas.microsoft.com/office/drawing/2014/main" val="4247458381"/>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Storfors</a:t>
                      </a:r>
                    </a:p>
                  </a:txBody>
                  <a:tcPr marL="45525" marR="45525" marT="9525" marB="10800" anchor="b"/>
                </a:tc>
                <a:extLst>
                  <a:ext uri="{0D108BD9-81ED-4DB2-BD59-A6C34878D82A}">
                    <a16:rowId xmlns:a16="http://schemas.microsoft.com/office/drawing/2014/main" val="3908570834"/>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Säffle</a:t>
                      </a:r>
                    </a:p>
                  </a:txBody>
                  <a:tcPr marL="45525" marR="45525" marT="9525" marB="10800" anchor="b"/>
                </a:tc>
                <a:extLst>
                  <a:ext uri="{0D108BD9-81ED-4DB2-BD59-A6C34878D82A}">
                    <a16:rowId xmlns:a16="http://schemas.microsoft.com/office/drawing/2014/main" val="867178031"/>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Torsby</a:t>
                      </a:r>
                    </a:p>
                  </a:txBody>
                  <a:tcPr marL="45525" marR="45525" marT="9525" marB="10800" anchor="b"/>
                </a:tc>
                <a:extLst>
                  <a:ext uri="{0D108BD9-81ED-4DB2-BD59-A6C34878D82A}">
                    <a16:rowId xmlns:a16="http://schemas.microsoft.com/office/drawing/2014/main" val="838732469"/>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Västerstrand</a:t>
                      </a:r>
                    </a:p>
                  </a:txBody>
                  <a:tcPr marL="45525" marR="45525" marT="9525" marB="10800" anchor="b"/>
                </a:tc>
                <a:extLst>
                  <a:ext uri="{0D108BD9-81ED-4DB2-BD59-A6C34878D82A}">
                    <a16:rowId xmlns:a16="http://schemas.microsoft.com/office/drawing/2014/main" val="3216615756"/>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i Filipstad</a:t>
                      </a:r>
                    </a:p>
                  </a:txBody>
                  <a:tcPr marL="45525" marR="45525" marT="9525" marB="10800" anchor="b"/>
                </a:tc>
                <a:extLst>
                  <a:ext uri="{0D108BD9-81ED-4DB2-BD59-A6C34878D82A}">
                    <a16:rowId xmlns:a16="http://schemas.microsoft.com/office/drawing/2014/main" val="1474196715"/>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i Sunne- Pusslet</a:t>
                      </a:r>
                    </a:p>
                  </a:txBody>
                  <a:tcPr marL="45525" marR="45525" marT="9525" marB="10800" anchor="b"/>
                </a:tc>
                <a:extLst>
                  <a:ext uri="{0D108BD9-81ED-4DB2-BD59-A6C34878D82A}">
                    <a16:rowId xmlns:a16="http://schemas.microsoft.com/office/drawing/2014/main" val="4198644145"/>
                  </a:ext>
                </a:extLst>
              </a:tr>
              <a:tr h="58707">
                <a:tc>
                  <a:txBody>
                    <a:bodyPr/>
                    <a:lstStyle/>
                    <a:p>
                      <a:pPr algn="l" fontAlgn="b">
                        <a:buNone/>
                      </a:pPr>
                      <a:r>
                        <a:rPr lang="sv-SE" sz="1200" b="0" u="none" strike="noStrike" kern="1200">
                          <a:solidFill>
                            <a:srgbClr val="000000"/>
                          </a:solidFill>
                          <a:effectLst/>
                          <a:latin typeface="+mn-lt"/>
                          <a:ea typeface="+mn-ea"/>
                          <a:cs typeface="+mn-cs"/>
                        </a:rPr>
                        <a:t>Familjecentralen Årjäng- Äpplet</a:t>
                      </a:r>
                    </a:p>
                  </a:txBody>
                  <a:tcPr marL="45525" marR="45525" marT="9525" marB="10800" anchor="b"/>
                </a:tc>
                <a:extLst>
                  <a:ext uri="{0D108BD9-81ED-4DB2-BD59-A6C34878D82A}">
                    <a16:rowId xmlns:a16="http://schemas.microsoft.com/office/drawing/2014/main" val="2392102328"/>
                  </a:ext>
                </a:extLst>
              </a:tr>
            </a:tbl>
          </a:graphicData>
        </a:graphic>
      </p:graphicFrame>
      <p:graphicFrame>
        <p:nvGraphicFramePr>
          <p:cNvPr id="7" name="Platshållare för innehåll 7">
            <a:extLst>
              <a:ext uri="{FF2B5EF4-FFF2-40B4-BE49-F238E27FC236}">
                <a16:creationId xmlns:a16="http://schemas.microsoft.com/office/drawing/2014/main" id="{05939AC2-EA68-BE98-2B2A-69B5BB7581D0}"/>
              </a:ext>
            </a:extLst>
          </p:cNvPr>
          <p:cNvGraphicFramePr>
            <a:graphicFrameLocks/>
          </p:cNvGraphicFramePr>
          <p:nvPr/>
        </p:nvGraphicFramePr>
        <p:xfrm>
          <a:off x="6611714" y="1460067"/>
          <a:ext cx="2905200" cy="4202970"/>
        </p:xfrm>
        <a:graphic>
          <a:graphicData uri="http://schemas.openxmlformats.org/drawingml/2006/table">
            <a:tbl>
              <a:tblPr firstRow="1" bandRow="1">
                <a:tableStyleId>{B301B821-A1FF-4177-AEE7-76D212191A09}</a:tableStyleId>
              </a:tblPr>
              <a:tblGrid>
                <a:gridCol w="2905200">
                  <a:extLst>
                    <a:ext uri="{9D8B030D-6E8A-4147-A177-3AD203B41FA5}">
                      <a16:colId xmlns:a16="http://schemas.microsoft.com/office/drawing/2014/main" val="2629918978"/>
                    </a:ext>
                  </a:extLst>
                </a:gridCol>
              </a:tblGrid>
              <a:tr h="252000">
                <a:tc>
                  <a:txBody>
                    <a:bodyPr/>
                    <a:lstStyle/>
                    <a:p>
                      <a:pPr algn="ctr" fontAlgn="b"/>
                      <a:r>
                        <a:rPr lang="sv-SE" sz="1400" b="1" u="none" strike="noStrike" kern="1200">
                          <a:solidFill>
                            <a:schemeClr val="bg1"/>
                          </a:solidFill>
                          <a:effectLst/>
                          <a:latin typeface="+mn-lt"/>
                          <a:ea typeface="+mn-ea"/>
                          <a:cs typeface="+mn-cs"/>
                        </a:rPr>
                        <a:t>Västra Götaland</a:t>
                      </a:r>
                    </a:p>
                  </a:txBody>
                  <a:tcPr marL="45525" marR="45525" marT="9525" marB="10800" anchor="ctr"/>
                </a:tc>
                <a:extLst>
                  <a:ext uri="{0D108BD9-81ED-4DB2-BD59-A6C34878D82A}">
                    <a16:rowId xmlns:a16="http://schemas.microsoft.com/office/drawing/2014/main" val="410871887"/>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Bergsjöns Familjecentral</a:t>
                      </a:r>
                    </a:p>
                  </a:txBody>
                  <a:tcPr marL="45720" marR="45720" marT="9720" marB="9720" anchor="b"/>
                </a:tc>
                <a:extLst>
                  <a:ext uri="{0D108BD9-81ED-4DB2-BD59-A6C34878D82A}">
                    <a16:rowId xmlns:a16="http://schemas.microsoft.com/office/drawing/2014/main" val="2706563515"/>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Angered Centrum</a:t>
                      </a:r>
                    </a:p>
                  </a:txBody>
                  <a:tcPr marL="45720" marR="45720" marT="9720" marB="9720" anchor="b"/>
                </a:tc>
                <a:extLst>
                  <a:ext uri="{0D108BD9-81ED-4DB2-BD59-A6C34878D82A}">
                    <a16:rowId xmlns:a16="http://schemas.microsoft.com/office/drawing/2014/main" val="3083278742"/>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Lövgärdet</a:t>
                      </a:r>
                    </a:p>
                  </a:txBody>
                  <a:tcPr marL="45720" marR="45720" marT="9720" marB="9720" anchor="b"/>
                </a:tc>
                <a:extLst>
                  <a:ext uri="{0D108BD9-81ED-4DB2-BD59-A6C34878D82A}">
                    <a16:rowId xmlns:a16="http://schemas.microsoft.com/office/drawing/2014/main" val="1116880700"/>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Opalen</a:t>
                      </a:r>
                    </a:p>
                  </a:txBody>
                  <a:tcPr marL="45720" marR="45720" marT="9720" marB="9720" anchor="b"/>
                </a:tc>
                <a:extLst>
                  <a:ext uri="{0D108BD9-81ED-4DB2-BD59-A6C34878D82A}">
                    <a16:rowId xmlns:a16="http://schemas.microsoft.com/office/drawing/2014/main" val="208150655"/>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Sandarna</a:t>
                      </a:r>
                    </a:p>
                  </a:txBody>
                  <a:tcPr marL="45720" marR="45720" marT="9720" marB="9720" anchor="b"/>
                </a:tc>
                <a:extLst>
                  <a:ext uri="{0D108BD9-81ED-4DB2-BD59-A6C34878D82A}">
                    <a16:rowId xmlns:a16="http://schemas.microsoft.com/office/drawing/2014/main" val="2671585119"/>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Sannegården</a:t>
                      </a:r>
                    </a:p>
                  </a:txBody>
                  <a:tcPr marL="45720" marR="45720" marT="9720" marB="9720" anchor="b"/>
                </a:tc>
                <a:extLst>
                  <a:ext uri="{0D108BD9-81ED-4DB2-BD59-A6C34878D82A}">
                    <a16:rowId xmlns:a16="http://schemas.microsoft.com/office/drawing/2014/main" val="156181586"/>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Södra Biskopsgården</a:t>
                      </a:r>
                    </a:p>
                  </a:txBody>
                  <a:tcPr marL="45720" marR="45720" marT="9720" marB="9720" anchor="b"/>
                </a:tc>
                <a:extLst>
                  <a:ext uri="{0D108BD9-81ED-4DB2-BD59-A6C34878D82A}">
                    <a16:rowId xmlns:a16="http://schemas.microsoft.com/office/drawing/2014/main" val="125022098"/>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Trädet</a:t>
                      </a:r>
                    </a:p>
                  </a:txBody>
                  <a:tcPr marL="45720" marR="45720" marT="9720" marB="9720" anchor="b"/>
                </a:tc>
                <a:extLst>
                  <a:ext uri="{0D108BD9-81ED-4DB2-BD59-A6C34878D82A}">
                    <a16:rowId xmlns:a16="http://schemas.microsoft.com/office/drawing/2014/main" val="211432674"/>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Tuve</a:t>
                      </a:r>
                    </a:p>
                  </a:txBody>
                  <a:tcPr marL="45720" marR="45720" marT="9720" marB="9720" anchor="b"/>
                </a:tc>
                <a:extLst>
                  <a:ext uri="{0D108BD9-81ED-4DB2-BD59-A6C34878D82A}">
                    <a16:rowId xmlns:a16="http://schemas.microsoft.com/office/drawing/2014/main" val="3254865073"/>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Familjecentralsliknande verksamhet Munkebäck</a:t>
                      </a:r>
                    </a:p>
                  </a:txBody>
                  <a:tcPr marL="45720" marR="45720" marT="9720" marB="9720" anchor="b"/>
                </a:tc>
                <a:extLst>
                  <a:ext uri="{0D108BD9-81ED-4DB2-BD59-A6C34878D82A}">
                    <a16:rowId xmlns:a16="http://schemas.microsoft.com/office/drawing/2014/main" val="3590273743"/>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Familjecentralsliknande verksamhet i Backa</a:t>
                      </a:r>
                    </a:p>
                  </a:txBody>
                  <a:tcPr marL="45720" marR="45720" marT="9720" marB="9720" anchor="b"/>
                </a:tc>
                <a:extLst>
                  <a:ext uri="{0D108BD9-81ED-4DB2-BD59-A6C34878D82A}">
                    <a16:rowId xmlns:a16="http://schemas.microsoft.com/office/drawing/2014/main" val="3533795246"/>
                  </a:ext>
                </a:extLst>
              </a:tr>
              <a:tr h="10434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Familjecentralsliknande verksamhet i Kärra</a:t>
                      </a:r>
                    </a:p>
                  </a:txBody>
                  <a:tcPr marL="45720" marR="45720" marT="9720" marB="9720" anchor="b"/>
                </a:tc>
                <a:extLst>
                  <a:ext uri="{0D108BD9-81ED-4DB2-BD59-A6C34878D82A}">
                    <a16:rowId xmlns:a16="http://schemas.microsoft.com/office/drawing/2014/main" val="4247458381"/>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Familjecentralsliknande verksamhet i Norra Biskopsgården</a:t>
                      </a:r>
                    </a:p>
                  </a:txBody>
                  <a:tcPr marL="45720" marR="45720" marT="9720" marB="9720" anchor="b"/>
                </a:tc>
                <a:extLst>
                  <a:ext uri="{0D108BD9-81ED-4DB2-BD59-A6C34878D82A}">
                    <a16:rowId xmlns:a16="http://schemas.microsoft.com/office/drawing/2014/main" val="3908570834"/>
                  </a:ext>
                </a:extLst>
              </a:tr>
              <a:tr h="58707">
                <a:tc>
                  <a:txBody>
                    <a:bodyPr/>
                    <a:lstStyle/>
                    <a:p>
                      <a:pPr algn="l" fontAlgn="b">
                        <a:buNone/>
                      </a:pPr>
                      <a:r>
                        <a:rPr lang="sv-SE" sz="1200" b="0" i="0" u="none" strike="noStrike" kern="1200">
                          <a:solidFill>
                            <a:srgbClr val="000000"/>
                          </a:solidFill>
                          <a:effectLst/>
                          <a:latin typeface="+mn-lt"/>
                          <a:ea typeface="+mn-ea"/>
                          <a:cs typeface="+mn-cs"/>
                        </a:rPr>
                        <a:t>Familjecentralsliknande verksamhet i Torslanda</a:t>
                      </a:r>
                    </a:p>
                  </a:txBody>
                  <a:tcPr marL="45525" marR="45525" marT="9525" marB="10800" anchor="b"/>
                </a:tc>
                <a:extLst>
                  <a:ext uri="{0D108BD9-81ED-4DB2-BD59-A6C34878D82A}">
                    <a16:rowId xmlns:a16="http://schemas.microsoft.com/office/drawing/2014/main" val="2894182430"/>
                  </a:ext>
                </a:extLst>
              </a:tr>
              <a:tr h="58707">
                <a:tc>
                  <a:txBody>
                    <a:bodyPr/>
                    <a:lstStyle/>
                    <a:p>
                      <a:pPr algn="l" fontAlgn="b">
                        <a:buNone/>
                      </a:pPr>
                      <a:r>
                        <a:rPr lang="sv-SE" sz="1200" b="0" i="0" u="none" strike="noStrike" kern="1200">
                          <a:solidFill>
                            <a:srgbClr val="000000"/>
                          </a:solidFill>
                          <a:effectLst/>
                          <a:latin typeface="+mn-lt"/>
                          <a:ea typeface="+mn-ea"/>
                          <a:cs typeface="+mn-cs"/>
                        </a:rPr>
                        <a:t>Hjällbo Familjecentral</a:t>
                      </a:r>
                    </a:p>
                  </a:txBody>
                  <a:tcPr marL="45525" marR="45525" marT="9525" marB="10800" anchor="b"/>
                </a:tc>
                <a:extLst>
                  <a:ext uri="{0D108BD9-81ED-4DB2-BD59-A6C34878D82A}">
                    <a16:rowId xmlns:a16="http://schemas.microsoft.com/office/drawing/2014/main" val="3596480482"/>
                  </a:ext>
                </a:extLst>
              </a:tr>
            </a:tbl>
          </a:graphicData>
        </a:graphic>
      </p:graphicFrame>
      <p:graphicFrame>
        <p:nvGraphicFramePr>
          <p:cNvPr id="10" name="Platshållare för innehåll 7">
            <a:extLst>
              <a:ext uri="{FF2B5EF4-FFF2-40B4-BE49-F238E27FC236}">
                <a16:creationId xmlns:a16="http://schemas.microsoft.com/office/drawing/2014/main" id="{E32F4A19-6B7B-ECBD-F180-AF622C1AACF6}"/>
              </a:ext>
            </a:extLst>
          </p:cNvPr>
          <p:cNvGraphicFramePr>
            <a:graphicFrameLocks noGrp="1"/>
          </p:cNvGraphicFramePr>
          <p:nvPr>
            <p:ph sz="half" idx="2"/>
          </p:nvPr>
        </p:nvGraphicFramePr>
        <p:xfrm>
          <a:off x="490890" y="1460067"/>
          <a:ext cx="2905200" cy="2072880"/>
        </p:xfrm>
        <a:graphic>
          <a:graphicData uri="http://schemas.openxmlformats.org/drawingml/2006/table">
            <a:tbl>
              <a:tblPr firstRow="1" bandRow="1">
                <a:tableStyleId>{B301B821-A1FF-4177-AEE7-76D212191A09}</a:tableStyleId>
              </a:tblPr>
              <a:tblGrid>
                <a:gridCol w="2905200">
                  <a:extLst>
                    <a:ext uri="{9D8B030D-6E8A-4147-A177-3AD203B41FA5}">
                      <a16:colId xmlns:a16="http://schemas.microsoft.com/office/drawing/2014/main" val="2629918978"/>
                    </a:ext>
                  </a:extLst>
                </a:gridCol>
              </a:tblGrid>
              <a:tr h="252000">
                <a:tc>
                  <a:txBody>
                    <a:bodyPr/>
                    <a:lstStyle/>
                    <a:p>
                      <a:pPr algn="ctr" fontAlgn="b"/>
                      <a:r>
                        <a:rPr lang="sv-SE" sz="1400" b="1" u="none" strike="noStrike">
                          <a:solidFill>
                            <a:schemeClr val="bg1"/>
                          </a:solidFill>
                          <a:effectLst/>
                        </a:rPr>
                        <a:t>Region Örebro län</a:t>
                      </a:r>
                      <a:endParaRPr lang="sv-SE" sz="1400" b="1" i="0" u="none" strike="noStrike">
                        <a:solidFill>
                          <a:schemeClr val="bg1"/>
                        </a:solidFill>
                        <a:effectLst/>
                        <a:latin typeface="+mn-lt"/>
                      </a:endParaRPr>
                    </a:p>
                  </a:txBody>
                  <a:tcPr marL="45720" marR="45720" marT="9720" marB="9720" anchor="ctr"/>
                </a:tc>
                <a:extLst>
                  <a:ext uri="{0D108BD9-81ED-4DB2-BD59-A6C34878D82A}">
                    <a16:rowId xmlns:a16="http://schemas.microsoft.com/office/drawing/2014/main" val="410871887"/>
                  </a:ext>
                </a:extLst>
              </a:tr>
              <a:tr h="130495">
                <a:tc>
                  <a:txBody>
                    <a:bodyPr/>
                    <a:lstStyle/>
                    <a:p>
                      <a:pPr algn="l" fontAlgn="b">
                        <a:buNone/>
                      </a:pPr>
                      <a:r>
                        <a:rPr lang="sv-SE" sz="1200" b="0" u="none" strike="noStrike" kern="1200">
                          <a:solidFill>
                            <a:srgbClr val="000000"/>
                          </a:solidFill>
                          <a:effectLst/>
                          <a:latin typeface="+mn-lt"/>
                          <a:ea typeface="+mn-ea"/>
                          <a:cs typeface="+mn-cs"/>
                        </a:rPr>
                        <a:t>Askersunds familjecentral</a:t>
                      </a:r>
                    </a:p>
                  </a:txBody>
                  <a:tcPr marL="45720" marR="45720" marT="9720" marB="9720" anchor="b"/>
                </a:tc>
                <a:extLst>
                  <a:ext uri="{0D108BD9-81ED-4DB2-BD59-A6C34878D82A}">
                    <a16:rowId xmlns:a16="http://schemas.microsoft.com/office/drawing/2014/main" val="2706563515"/>
                  </a:ext>
                </a:extLst>
              </a:tr>
              <a:tr h="130495">
                <a:tc>
                  <a:txBody>
                    <a:bodyPr/>
                    <a:lstStyle/>
                    <a:p>
                      <a:pPr algn="l" fontAlgn="b">
                        <a:buNone/>
                      </a:pPr>
                      <a:r>
                        <a:rPr lang="sv-SE" sz="1200" b="0" u="none" strike="noStrike" kern="1200">
                          <a:solidFill>
                            <a:srgbClr val="000000"/>
                          </a:solidFill>
                          <a:effectLst/>
                          <a:latin typeface="+mn-lt"/>
                          <a:ea typeface="+mn-ea"/>
                          <a:cs typeface="+mn-cs"/>
                        </a:rPr>
                        <a:t>Hallbergs familjecentral</a:t>
                      </a:r>
                    </a:p>
                  </a:txBody>
                  <a:tcPr marL="45720" marR="45720" marT="9720" marB="9720" anchor="b"/>
                </a:tc>
                <a:extLst>
                  <a:ext uri="{0D108BD9-81ED-4DB2-BD59-A6C34878D82A}">
                    <a16:rowId xmlns:a16="http://schemas.microsoft.com/office/drawing/2014/main" val="2671585119"/>
                  </a:ext>
                </a:extLst>
              </a:tr>
              <a:tr h="130495">
                <a:tc>
                  <a:txBody>
                    <a:bodyPr/>
                    <a:lstStyle/>
                    <a:p>
                      <a:pPr algn="l" fontAlgn="b">
                        <a:buNone/>
                      </a:pPr>
                      <a:r>
                        <a:rPr lang="sv-SE" sz="1200" b="0" u="none" strike="noStrike" kern="1200">
                          <a:solidFill>
                            <a:srgbClr val="000000"/>
                          </a:solidFill>
                          <a:effectLst/>
                          <a:latin typeface="+mn-lt"/>
                          <a:ea typeface="+mn-ea"/>
                          <a:cs typeface="+mn-cs"/>
                        </a:rPr>
                        <a:t>Karlskoga familjecentral</a:t>
                      </a:r>
                    </a:p>
                  </a:txBody>
                  <a:tcPr marL="45720" marR="45720" marT="9720" marB="9720" anchor="b"/>
                </a:tc>
                <a:extLst>
                  <a:ext uri="{0D108BD9-81ED-4DB2-BD59-A6C34878D82A}">
                    <a16:rowId xmlns:a16="http://schemas.microsoft.com/office/drawing/2014/main" val="156181586"/>
                  </a:ext>
                </a:extLst>
              </a:tr>
              <a:tr h="130495">
                <a:tc>
                  <a:txBody>
                    <a:bodyPr/>
                    <a:lstStyle/>
                    <a:p>
                      <a:pPr algn="l" fontAlgn="b">
                        <a:buNone/>
                      </a:pPr>
                      <a:r>
                        <a:rPr lang="sv-SE" sz="1200" b="0" u="none" strike="noStrike" kern="1200">
                          <a:solidFill>
                            <a:srgbClr val="000000"/>
                          </a:solidFill>
                          <a:effectLst/>
                          <a:latin typeface="+mn-lt"/>
                          <a:ea typeface="+mn-ea"/>
                          <a:cs typeface="+mn-cs"/>
                        </a:rPr>
                        <a:t>Kumla familjecentral</a:t>
                      </a:r>
                    </a:p>
                  </a:txBody>
                  <a:tcPr marL="45720" marR="45720" marT="9720" marB="9720" anchor="b"/>
                </a:tc>
                <a:extLst>
                  <a:ext uri="{0D108BD9-81ED-4DB2-BD59-A6C34878D82A}">
                    <a16:rowId xmlns:a16="http://schemas.microsoft.com/office/drawing/2014/main" val="125022098"/>
                  </a:ext>
                </a:extLst>
              </a:tr>
              <a:tr h="130495">
                <a:tc>
                  <a:txBody>
                    <a:bodyPr/>
                    <a:lstStyle/>
                    <a:p>
                      <a:pPr algn="l" fontAlgn="b">
                        <a:buNone/>
                      </a:pPr>
                      <a:r>
                        <a:rPr lang="sv-SE" sz="1200" b="0" u="none" strike="noStrike" kern="1200">
                          <a:solidFill>
                            <a:srgbClr val="000000"/>
                          </a:solidFill>
                          <a:effectLst/>
                          <a:latin typeface="+mn-lt"/>
                          <a:ea typeface="+mn-ea"/>
                          <a:cs typeface="+mn-cs"/>
                        </a:rPr>
                        <a:t>Laxå familjecentral</a:t>
                      </a:r>
                    </a:p>
                  </a:txBody>
                  <a:tcPr marL="45720" marR="45720" marT="9720" marB="9720" anchor="b"/>
                </a:tc>
                <a:extLst>
                  <a:ext uri="{0D108BD9-81ED-4DB2-BD59-A6C34878D82A}">
                    <a16:rowId xmlns:a16="http://schemas.microsoft.com/office/drawing/2014/main" val="211432674"/>
                  </a:ext>
                </a:extLst>
              </a:tr>
              <a:tr h="130495">
                <a:tc>
                  <a:txBody>
                    <a:bodyPr/>
                    <a:lstStyle/>
                    <a:p>
                      <a:pPr algn="l" fontAlgn="b">
                        <a:buNone/>
                      </a:pPr>
                      <a:r>
                        <a:rPr lang="sv-SE" sz="1200" b="0" u="none" strike="noStrike" kern="1200">
                          <a:solidFill>
                            <a:srgbClr val="000000"/>
                          </a:solidFill>
                          <a:effectLst/>
                          <a:latin typeface="+mn-lt"/>
                          <a:ea typeface="+mn-ea"/>
                          <a:cs typeface="+mn-cs"/>
                        </a:rPr>
                        <a:t>Lindesbergs familjecentral</a:t>
                      </a:r>
                    </a:p>
                  </a:txBody>
                  <a:tcPr marL="45720" marR="45720" marT="9720" marB="9720" anchor="b"/>
                </a:tc>
                <a:extLst>
                  <a:ext uri="{0D108BD9-81ED-4DB2-BD59-A6C34878D82A}">
                    <a16:rowId xmlns:a16="http://schemas.microsoft.com/office/drawing/2014/main" val="3254865073"/>
                  </a:ext>
                </a:extLst>
              </a:tr>
              <a:tr h="130495">
                <a:tc>
                  <a:txBody>
                    <a:bodyPr/>
                    <a:lstStyle/>
                    <a:p>
                      <a:pPr algn="l" fontAlgn="b">
                        <a:buNone/>
                      </a:pPr>
                      <a:r>
                        <a:rPr lang="sv-SE" sz="1200" b="0" u="none" strike="noStrike" kern="1200">
                          <a:solidFill>
                            <a:srgbClr val="000000"/>
                          </a:solidFill>
                          <a:effectLst/>
                          <a:latin typeface="+mn-lt"/>
                          <a:ea typeface="+mn-ea"/>
                          <a:cs typeface="+mn-cs"/>
                        </a:rPr>
                        <a:t>Varberga</a:t>
                      </a:r>
                    </a:p>
                  </a:txBody>
                  <a:tcPr marL="45720" marR="45720" marT="9720" marB="9720" anchor="b"/>
                </a:tc>
                <a:extLst>
                  <a:ext uri="{0D108BD9-81ED-4DB2-BD59-A6C34878D82A}">
                    <a16:rowId xmlns:a16="http://schemas.microsoft.com/office/drawing/2014/main" val="3590273743"/>
                  </a:ext>
                </a:extLst>
              </a:tr>
              <a:tr h="130495">
                <a:tc>
                  <a:txBody>
                    <a:bodyPr/>
                    <a:lstStyle/>
                    <a:p>
                      <a:pPr algn="l" fontAlgn="b">
                        <a:buNone/>
                      </a:pPr>
                      <a:r>
                        <a:rPr lang="sv-SE" sz="1200" b="0" u="none" strike="noStrike" kern="1200">
                          <a:solidFill>
                            <a:srgbClr val="000000"/>
                          </a:solidFill>
                          <a:effectLst/>
                          <a:latin typeface="+mn-lt"/>
                          <a:ea typeface="+mn-ea"/>
                          <a:cs typeface="+mn-cs"/>
                        </a:rPr>
                        <a:t>Vivalla</a:t>
                      </a:r>
                    </a:p>
                  </a:txBody>
                  <a:tcPr marL="45720" marR="45720" marT="9720" marB="9720" anchor="b"/>
                </a:tc>
                <a:extLst>
                  <a:ext uri="{0D108BD9-81ED-4DB2-BD59-A6C34878D82A}">
                    <a16:rowId xmlns:a16="http://schemas.microsoft.com/office/drawing/2014/main" val="3533795246"/>
                  </a:ext>
                </a:extLst>
              </a:tr>
              <a:tr h="130495">
                <a:tc>
                  <a:txBody>
                    <a:bodyPr/>
                    <a:lstStyle/>
                    <a:p>
                      <a:pPr algn="l" fontAlgn="b">
                        <a:buNone/>
                      </a:pPr>
                      <a:r>
                        <a:rPr lang="sv-SE" sz="1200" b="0" u="none" strike="noStrike" kern="1200">
                          <a:solidFill>
                            <a:srgbClr val="000000"/>
                          </a:solidFill>
                          <a:effectLst/>
                          <a:latin typeface="+mn-lt"/>
                          <a:ea typeface="+mn-ea"/>
                          <a:cs typeface="+mn-cs"/>
                        </a:rPr>
                        <a:t>Östernärke (Odensbacken)</a:t>
                      </a:r>
                    </a:p>
                  </a:txBody>
                  <a:tcPr marL="45720" marR="45720" marT="9720" marB="9720" anchor="b"/>
                </a:tc>
                <a:extLst>
                  <a:ext uri="{0D108BD9-81ED-4DB2-BD59-A6C34878D82A}">
                    <a16:rowId xmlns:a16="http://schemas.microsoft.com/office/drawing/2014/main" val="4247458381"/>
                  </a:ext>
                </a:extLst>
              </a:tr>
            </a:tbl>
          </a:graphicData>
        </a:graphic>
      </p:graphicFrame>
    </p:spTree>
    <p:extLst>
      <p:ext uri="{BB962C8B-B14F-4D97-AF65-F5344CB8AC3E}">
        <p14:creationId xmlns:p14="http://schemas.microsoft.com/office/powerpoint/2010/main" val="3492675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samverkansenkät - styrgrupp</a:t>
            </a:r>
          </a:p>
        </p:txBody>
      </p:sp>
    </p:spTree>
    <p:extLst>
      <p:ext uri="{BB962C8B-B14F-4D97-AF65-F5344CB8AC3E}">
        <p14:creationId xmlns:p14="http://schemas.microsoft.com/office/powerpoint/2010/main" val="3335315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a:t>Jag är chef för medarbetare inom:</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2293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054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4"/>
            <a:ext cx="8543925" cy="990851"/>
          </a:xfrm>
        </p:spPr>
        <p:txBody>
          <a:bodyPr/>
          <a:lstStyle/>
          <a:p>
            <a:r>
              <a:rPr lang="sv-SE" sz="2000">
                <a:ea typeface="Verdana"/>
              </a:rPr>
              <a:t>Skatta ditt svar från 1–5 där 1 stämmer mycket dåligt och 5 mycket bra</a:t>
            </a:r>
            <a:r>
              <a:rPr lang="sv-SE" sz="2000"/>
              <a:t/>
            </a:r>
            <a:br>
              <a:rPr lang="sv-SE" sz="2000"/>
            </a:br>
            <a:r>
              <a:rPr lang="sv-SE" sz="1400" b="0" i="1">
                <a:ea typeface="Verdana"/>
              </a:rPr>
              <a:t>Besvara med utgångspunkt från familjecentralsverksamhetens bästa.</a:t>
            </a:r>
            <a:r>
              <a:rPr lang="sv-SE" sz="1400" b="0" i="1"/>
              <a:t/>
            </a:r>
            <a:br>
              <a:rPr lang="sv-SE" sz="1400" b="0" i="1"/>
            </a:br>
            <a:r>
              <a:rPr lang="sv-SE" sz="1400" b="0" i="1">
                <a:ea typeface="Verdana"/>
              </a:rPr>
              <a:t>I vår styr- och ledningsgrupp:</a:t>
            </a:r>
            <a:r>
              <a:rPr lang="en-GB" sz="1400" b="0"/>
              <a:t/>
            </a:r>
            <a:br>
              <a:rPr lang="en-GB" sz="1400" b="0"/>
            </a:br>
            <a:r>
              <a:rPr lang="en-GB" sz="1400" b="0"/>
              <a:t/>
            </a:r>
            <a:br>
              <a:rPr lang="en-GB" sz="1400" b="0"/>
            </a:br>
            <a:r>
              <a:rPr lang="en-GB" sz="1400" b="0">
                <a:ea typeface="Verdana"/>
              </a:rPr>
              <a:t>(</a:t>
            </a:r>
            <a:r>
              <a:rPr lang="en-GB" sz="1400" b="0" err="1">
                <a:ea typeface="Verdana"/>
              </a:rPr>
              <a:t>Medelvärde</a:t>
            </a:r>
            <a:r>
              <a:rPr lang="en-GB" sz="1400" b="0">
                <a:ea typeface="Verdana"/>
              </a:rPr>
              <a:t>)</a:t>
            </a:r>
            <a:endParaRPr lang="en-GB" b="0"/>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115614" y="1432175"/>
          <a:ext cx="9674772" cy="45244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7942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Barnens mag/toa problem
Barnet: matsituation. Jag: stöd av kurator
Barnets matlust
Barnets språk utveckling
Barnmorskan
Barnpassning under korta stunder, t.ex. vid blöjbyte eller toabesök. Hjälp med att bära matstol.
Barnuppfostran tips och råd.
Bekräftelse av vardagliga ting som är svårt med bebis.
Bekräftelse. Stöd i olika frågor om barnet
Berättade om verkligheten
Besök av andra enheter som ger ny info och kunskap
Besök hemma
Besök hos hälsokordinator &lt;NAME&gt;
Besök i hemmet. Hjälp med familjerådgivning och allmänt stöd
Blev bokad till &lt;NAME&gt;</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Nationellt</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Samverkansenkät - medarbetare</a:t>
            </a:r>
          </a:p>
        </p:txBody>
      </p:sp>
    </p:spTree>
    <p:extLst>
      <p:ext uri="{BB962C8B-B14F-4D97-AF65-F5344CB8AC3E}">
        <p14:creationId xmlns:p14="http://schemas.microsoft.com/office/powerpoint/2010/main" val="3853140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t>Lysio</a:t>
            </a:r>
            <a:r>
              <a:rPr lang="sv-SE" sz="1400"/>
              <a:t> Research har för Föreningen För Familjecentralers Främjandes (FFFF) räkning genomfört en undersökning bland medarbetare på familjecentraler/familjecentralsliknande verksamheter. </a:t>
            </a:r>
          </a:p>
          <a:p>
            <a:pPr marL="0" indent="0">
              <a:lnSpc>
                <a:spcPct val="120000"/>
              </a:lnSpc>
              <a:buNone/>
            </a:pPr>
            <a:r>
              <a:rPr lang="sv-SE" sz="1400"/>
              <a:t>I resultatet ingår familjecentraler/</a:t>
            </a:r>
            <a:br>
              <a:rPr lang="sv-SE" sz="1400"/>
            </a:br>
            <a:r>
              <a:rPr lang="sv-SE" sz="1400"/>
              <a:t>familjecentralsliknande verksamheter enligt den </a:t>
            </a:r>
            <a:r>
              <a:rPr lang="sv-SE" sz="1400" b="1"/>
              <a:t>nationella definitionen</a:t>
            </a:r>
            <a:r>
              <a:rPr lang="sv-SE" sz="1400"/>
              <a:t>:</a:t>
            </a:r>
          </a:p>
          <a:p>
            <a:pPr marL="0" indent="0">
              <a:lnSpc>
                <a:spcPct val="120000"/>
              </a:lnSpc>
              <a:buNone/>
            </a:pPr>
            <a:r>
              <a:rPr lang="sv-SE" sz="1400" kern="100">
                <a:effectLst/>
                <a:ea typeface="Aptos" panose="020B0004020202020204" pitchFamily="34" charset="0"/>
                <a:cs typeface="Arial" panose="020B0604020202020204" pitchFamily="34" charset="0"/>
              </a:rPr>
              <a:t>På en familjecentral är de fyra basverksamheterna mödrahälsovård, barnhälsovård, förebyggande socialtjänst och öppen förskola samlokaliserade*  </a:t>
            </a:r>
          </a:p>
          <a:p>
            <a:pPr marL="0" indent="0">
              <a:buNone/>
            </a:pPr>
            <a:r>
              <a:rPr lang="sv-SE" sz="1400" kern="100">
                <a:effectLst/>
                <a:ea typeface="Aptos" panose="020B0004020202020204" pitchFamily="34" charset="0"/>
                <a:cs typeface="Arial" panose="020B0604020202020204" pitchFamily="34" charset="0"/>
              </a:rPr>
              <a:t>Med en familjecentralsliknande verksamhet avses en samlokaliserad* verksamhet med minst barnhälsovård i samverkan med öppen förskola och/eller förebyggande socialtjänst. </a:t>
            </a:r>
            <a:br>
              <a:rPr lang="sv-SE" sz="1400" kern="100">
                <a:effectLst/>
                <a:ea typeface="Aptos" panose="020B0004020202020204" pitchFamily="34" charset="0"/>
                <a:cs typeface="Arial" panose="020B0604020202020204" pitchFamily="34" charset="0"/>
              </a:rPr>
            </a:br>
            <a:endParaRPr lang="sv-SE" sz="1400" kern="100">
              <a:effectLst/>
              <a:ea typeface="Aptos" panose="020B0004020202020204" pitchFamily="34" charset="0"/>
              <a:cs typeface="Arial" panose="020B0604020202020204" pitchFamily="34" charset="0"/>
            </a:endParaRPr>
          </a:p>
          <a:p>
            <a:pPr marL="0" indent="0">
              <a:buNone/>
            </a:pPr>
            <a:r>
              <a:rPr lang="sv-SE" sz="1200" kern="100">
                <a:effectLst/>
                <a:ea typeface="Aptos" panose="020B0004020202020204" pitchFamily="34" charset="0"/>
                <a:cs typeface="Arial" panose="020B0604020202020204" pitchFamily="34" charset="0"/>
              </a:rPr>
              <a:t>*Samlokalisering innebär att hela den ordinarie verksamheten som respektive part bedriver ska vara förlagd till familjecentralen eller den familjecentralsliknande verksamheten.</a:t>
            </a:r>
          </a:p>
          <a:p>
            <a:pPr marL="0" indent="0">
              <a:lnSpc>
                <a:spcPct val="120000"/>
              </a:lnSpc>
              <a:buFont typeface="Arial" panose="020B0604020202020204" pitchFamily="34" charset="0"/>
              <a:buNone/>
            </a:pPr>
            <a:endParaRPr lang="sv-SE" sz="1400" baseline="30000">
              <a:cs typeface="Arial" panose="020B0604020202020204" pitchFamily="34" charset="0"/>
            </a:endParaRPr>
          </a:p>
          <a:p>
            <a:pPr marL="0" indent="0">
              <a:lnSpc>
                <a:spcPct val="120000"/>
              </a:lnSpc>
              <a:buNone/>
            </a:pPr>
            <a:r>
              <a:rPr lang="sv-SE" sz="1400"/>
              <a:t>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3259202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Inbjudan till enkäten skickades ut av </a:t>
            </a:r>
            <a:r>
              <a:rPr lang="sv-SE" sz="1400" err="1"/>
              <a:t>Lysio</a:t>
            </a:r>
            <a:r>
              <a:rPr lang="sv-SE" sz="1400"/>
              <a:t> Research via e-post till samordnare på respektive familjecentral. Samordnarna skickade sedan inbjudan vidare till medarbetarna på den aktuella familjecentralen. Den 13e november skickade </a:t>
            </a:r>
            <a:r>
              <a:rPr lang="sv-SE" sz="1400" err="1"/>
              <a:t>Lysio</a:t>
            </a:r>
            <a:r>
              <a:rPr lang="sv-SE" sz="1400"/>
              <a:t> Research även ut en mejlpåminnelse till de familjecentraler där inga medarbetare vid tillfället för påminnelsen hade svarat på enkäten. </a:t>
            </a:r>
            <a:endParaRPr lang="sv-SE"/>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nvGraphicFramePr>
        <p:xfrm>
          <a:off x="489274" y="4215984"/>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a:t>Enkät </a:t>
                      </a:r>
                    </a:p>
                  </a:txBody>
                  <a:tcPr anchor="ctr"/>
                </a:tc>
                <a:tc>
                  <a:txBody>
                    <a:bodyPr/>
                    <a:lstStyle/>
                    <a:p>
                      <a:r>
                        <a:rPr lang="sv-SE" sz="1100"/>
                        <a:t>Insamling start</a:t>
                      </a:r>
                    </a:p>
                  </a:txBody>
                  <a:tcPr anchor="ctr"/>
                </a:tc>
                <a:tc>
                  <a:txBody>
                    <a:bodyPr/>
                    <a:lstStyle/>
                    <a:p>
                      <a:r>
                        <a:rPr lang="sv-SE" sz="1100"/>
                        <a:t>Insamling slut </a:t>
                      </a:r>
                    </a:p>
                  </a:txBody>
                  <a:tcPr anchor="ctr"/>
                </a:tc>
                <a:tc>
                  <a:txBody>
                    <a:bodyPr/>
                    <a:lstStyle/>
                    <a:p>
                      <a:r>
                        <a:rPr lang="sv-SE" sz="1100"/>
                        <a:t>Antal svar</a:t>
                      </a:r>
                    </a:p>
                  </a:txBody>
                  <a:tcPr anchor="ctr"/>
                </a:tc>
                <a:tc>
                  <a:txBody>
                    <a:bodyPr/>
                    <a:lstStyle/>
                    <a:p>
                      <a:r>
                        <a:rPr lang="sv-SE" sz="1100"/>
                        <a:t>Antal deltagande</a:t>
                      </a:r>
                    </a:p>
                    <a:p>
                      <a:r>
                        <a:rPr lang="sv-SE" sz="1100"/>
                        <a:t>familjecentraler</a:t>
                      </a:r>
                    </a:p>
                  </a:txBody>
                  <a:tcPr anchor="ctr"/>
                </a:tc>
                <a:extLst>
                  <a:ext uri="{0D108BD9-81ED-4DB2-BD59-A6C34878D82A}">
                    <a16:rowId xmlns:a16="http://schemas.microsoft.com/office/drawing/2014/main" val="2820031394"/>
                  </a:ext>
                </a:extLst>
              </a:tr>
              <a:tr h="475379">
                <a:tc>
                  <a:txBody>
                    <a:bodyPr/>
                    <a:lstStyle/>
                    <a:p>
                      <a:r>
                        <a:rPr lang="sv-SE" sz="1200"/>
                        <a:t>Samverkansenkät - medarbetare</a:t>
                      </a:r>
                    </a:p>
                  </a:txBody>
                  <a:tcPr anchor="ctr"/>
                </a:tc>
                <a:tc>
                  <a:txBody>
                    <a:bodyPr/>
                    <a:lstStyle/>
                    <a:p>
                      <a:r>
                        <a:rPr lang="sv-SE" sz="1200"/>
                        <a:t>2025-11-03</a:t>
                      </a:r>
                    </a:p>
                  </a:txBody>
                  <a:tcPr anchor="ctr"/>
                </a:tc>
                <a:tc>
                  <a:txBody>
                    <a:bodyPr/>
                    <a:lstStyle/>
                    <a:p>
                      <a:r>
                        <a:rPr lang="sv-SE" sz="1200"/>
                        <a:t>2025-11-23</a:t>
                      </a:r>
                    </a:p>
                  </a:txBody>
                  <a:tcPr anchor="ctr"/>
                </a:tc>
                <a:tc>
                  <a:txBody>
                    <a:bodyPr/>
                    <a:lstStyle/>
                    <a:p>
                      <a:r>
                        <a:rPr lang="sv-SE" sz="1200"/>
                        <a:t>899</a:t>
                      </a:r>
                    </a:p>
                  </a:txBody>
                  <a:tcPr anchor="ctr"/>
                </a:tc>
                <a:tc>
                  <a:txBody>
                    <a:bodyPr/>
                    <a:lstStyle/>
                    <a:p>
                      <a:r>
                        <a:rPr lang="sv-SE" sz="1200"/>
                        <a:t>129</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1015537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7E06-F32D-D00A-73ED-01620048801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C058F97E-240F-D564-CCD2-8798FC1CE600}"/>
              </a:ext>
            </a:extLst>
          </p:cNvPr>
          <p:cNvSpPr>
            <a:spLocks noGrp="1"/>
          </p:cNvSpPr>
          <p:nvPr>
            <p:ph type="title"/>
          </p:nvPr>
        </p:nvSpPr>
        <p:spPr/>
        <p:txBody>
          <a:bodyPr/>
          <a:lstStyle/>
          <a:p>
            <a:r>
              <a:rPr lang="sv-SE"/>
              <a:t>Svar från följande familjecentraler ingår i den nationella sammanställningen:</a:t>
            </a:r>
          </a:p>
        </p:txBody>
      </p:sp>
      <p:graphicFrame>
        <p:nvGraphicFramePr>
          <p:cNvPr id="8" name="Platshållare för innehåll 7">
            <a:extLst>
              <a:ext uri="{FF2B5EF4-FFF2-40B4-BE49-F238E27FC236}">
                <a16:creationId xmlns:a16="http://schemas.microsoft.com/office/drawing/2014/main" id="{BC45B6EA-49F2-119E-C760-BB613FA6B757}"/>
              </a:ext>
            </a:extLst>
          </p:cNvPr>
          <p:cNvGraphicFramePr>
            <a:graphicFrameLocks noGrp="1"/>
          </p:cNvGraphicFramePr>
          <p:nvPr>
            <p:ph sz="half" idx="2"/>
          </p:nvPr>
        </p:nvGraphicFramePr>
        <p:xfrm>
          <a:off x="490889" y="1455997"/>
          <a:ext cx="2203838" cy="4955040"/>
        </p:xfrm>
        <a:graphic>
          <a:graphicData uri="http://schemas.openxmlformats.org/drawingml/2006/table">
            <a:tbl>
              <a:tblPr firstRow="1" bandRow="1">
                <a:tableStyleId>{B301B821-A1FF-4177-AEE7-76D212191A09}</a:tableStyleId>
              </a:tblPr>
              <a:tblGrid>
                <a:gridCol w="2203838">
                  <a:extLst>
                    <a:ext uri="{9D8B030D-6E8A-4147-A177-3AD203B41FA5}">
                      <a16:colId xmlns:a16="http://schemas.microsoft.com/office/drawing/2014/main" val="2629918978"/>
                    </a:ext>
                  </a:extLst>
                </a:gridCol>
              </a:tblGrid>
              <a:tr h="252000">
                <a:tc>
                  <a:txBody>
                    <a:bodyPr/>
                    <a:lstStyle/>
                    <a:p>
                      <a:pPr algn="ctr" fontAlgn="b"/>
                      <a:r>
                        <a:rPr lang="sv-SE" sz="1400" b="1" u="none" strike="noStrike">
                          <a:solidFill>
                            <a:schemeClr val="bg1"/>
                          </a:solidFill>
                          <a:effectLst/>
                        </a:rPr>
                        <a:t>Region Jönköpings län</a:t>
                      </a:r>
                      <a:endParaRPr lang="sv-SE" sz="1400" b="1" i="0" u="none" strike="noStrike">
                        <a:solidFill>
                          <a:schemeClr val="bg1"/>
                        </a:solidFill>
                        <a:effectLst/>
                        <a:latin typeface="+mn-lt"/>
                      </a:endParaRPr>
                    </a:p>
                  </a:txBody>
                  <a:tcPr marL="45720" marR="45720" marT="9720" marB="9720" anchor="ctr"/>
                </a:tc>
                <a:extLst>
                  <a:ext uri="{0D108BD9-81ED-4DB2-BD59-A6C34878D82A}">
                    <a16:rowId xmlns:a16="http://schemas.microsoft.com/office/drawing/2014/main" val="410871887"/>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Aneby</a:t>
                      </a:r>
                    </a:p>
                  </a:txBody>
                  <a:tcPr marL="45720" marR="45720" marT="10800" marB="10800" anchor="ctr"/>
                </a:tc>
                <a:extLst>
                  <a:ext uri="{0D108BD9-81ED-4DB2-BD59-A6C34878D82A}">
                    <a16:rowId xmlns:a16="http://schemas.microsoft.com/office/drawing/2014/main" val="2706563515"/>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Bankeryd</a:t>
                      </a:r>
                    </a:p>
                  </a:txBody>
                  <a:tcPr marL="45720" marR="45720" marT="10800" marB="10800" anchor="ctr"/>
                </a:tc>
                <a:extLst>
                  <a:ext uri="{0D108BD9-81ED-4DB2-BD59-A6C34878D82A}">
                    <a16:rowId xmlns:a16="http://schemas.microsoft.com/office/drawing/2014/main" val="2671585119"/>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Dalvik</a:t>
                      </a:r>
                    </a:p>
                  </a:txBody>
                  <a:tcPr marL="45720" marR="45720" marT="10800" marB="10800" anchor="ctr"/>
                </a:tc>
                <a:extLst>
                  <a:ext uri="{0D108BD9-81ED-4DB2-BD59-A6C34878D82A}">
                    <a16:rowId xmlns:a16="http://schemas.microsoft.com/office/drawing/2014/main" val="156181586"/>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Eksjö</a:t>
                      </a:r>
                    </a:p>
                  </a:txBody>
                  <a:tcPr marL="45720" marR="45720" marT="10800" marB="10800" anchor="ctr"/>
                </a:tc>
                <a:extLst>
                  <a:ext uri="{0D108BD9-81ED-4DB2-BD59-A6C34878D82A}">
                    <a16:rowId xmlns:a16="http://schemas.microsoft.com/office/drawing/2014/main" val="125022098"/>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Gislaved</a:t>
                      </a:r>
                    </a:p>
                  </a:txBody>
                  <a:tcPr marL="45720" marR="45720" marT="10800" marB="10800" anchor="ctr"/>
                </a:tc>
                <a:extLst>
                  <a:ext uri="{0D108BD9-81ED-4DB2-BD59-A6C34878D82A}">
                    <a16:rowId xmlns:a16="http://schemas.microsoft.com/office/drawing/2014/main" val="211432674"/>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Gnosjö</a:t>
                      </a:r>
                    </a:p>
                  </a:txBody>
                  <a:tcPr marL="45720" marR="45720" marT="10800" marB="10800" anchor="ctr"/>
                </a:tc>
                <a:extLst>
                  <a:ext uri="{0D108BD9-81ED-4DB2-BD59-A6C34878D82A}">
                    <a16:rowId xmlns:a16="http://schemas.microsoft.com/office/drawing/2014/main" val="3254865073"/>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Gränna</a:t>
                      </a:r>
                    </a:p>
                  </a:txBody>
                  <a:tcPr marL="45720" marR="45720" marT="10800" marB="10800" anchor="ctr"/>
                </a:tc>
                <a:extLst>
                  <a:ext uri="{0D108BD9-81ED-4DB2-BD59-A6C34878D82A}">
                    <a16:rowId xmlns:a16="http://schemas.microsoft.com/office/drawing/2014/main" val="3590273743"/>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Habo</a:t>
                      </a:r>
                    </a:p>
                  </a:txBody>
                  <a:tcPr marL="45720" marR="45720" marT="10800" marB="10800" anchor="ctr"/>
                </a:tc>
                <a:extLst>
                  <a:ext uri="{0D108BD9-81ED-4DB2-BD59-A6C34878D82A}">
                    <a16:rowId xmlns:a16="http://schemas.microsoft.com/office/drawing/2014/main" val="3533795246"/>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Huskvarna</a:t>
                      </a:r>
                    </a:p>
                  </a:txBody>
                  <a:tcPr marL="45720" marR="45720" marT="10800" marB="10800" anchor="ctr"/>
                </a:tc>
                <a:extLst>
                  <a:ext uri="{0D108BD9-81ED-4DB2-BD59-A6C34878D82A}">
                    <a16:rowId xmlns:a16="http://schemas.microsoft.com/office/drawing/2014/main" val="4247458381"/>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Mullsjö</a:t>
                      </a:r>
                    </a:p>
                  </a:txBody>
                  <a:tcPr marL="45720" marR="45720" marT="10800" marB="10800" anchor="ctr"/>
                </a:tc>
                <a:extLst>
                  <a:ext uri="{0D108BD9-81ED-4DB2-BD59-A6C34878D82A}">
                    <a16:rowId xmlns:a16="http://schemas.microsoft.com/office/drawing/2014/main" val="3908570834"/>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Norrahammar</a:t>
                      </a:r>
                    </a:p>
                  </a:txBody>
                  <a:tcPr marL="45720" marR="45720" marT="10800" marB="10800" anchor="ctr"/>
                </a:tc>
                <a:extLst>
                  <a:ext uri="{0D108BD9-81ED-4DB2-BD59-A6C34878D82A}">
                    <a16:rowId xmlns:a16="http://schemas.microsoft.com/office/drawing/2014/main" val="867178031"/>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Nässjö</a:t>
                      </a:r>
                    </a:p>
                  </a:txBody>
                  <a:tcPr marL="45720" marR="45720" marT="10800" marB="10800" anchor="ctr"/>
                </a:tc>
                <a:extLst>
                  <a:ext uri="{0D108BD9-81ED-4DB2-BD59-A6C34878D82A}">
                    <a16:rowId xmlns:a16="http://schemas.microsoft.com/office/drawing/2014/main" val="838732469"/>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Rosenlund</a:t>
                      </a:r>
                    </a:p>
                  </a:txBody>
                  <a:tcPr marL="45720" marR="45720" marT="10800" marB="10800" anchor="ctr"/>
                </a:tc>
                <a:extLst>
                  <a:ext uri="{0D108BD9-81ED-4DB2-BD59-A6C34878D82A}">
                    <a16:rowId xmlns:a16="http://schemas.microsoft.com/office/drawing/2014/main" val="3216615756"/>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Råslätt</a:t>
                      </a:r>
                    </a:p>
                  </a:txBody>
                  <a:tcPr marL="45720" marR="45720" marT="10800" marB="10800" anchor="ctr"/>
                </a:tc>
                <a:extLst>
                  <a:ext uri="{0D108BD9-81ED-4DB2-BD59-A6C34878D82A}">
                    <a16:rowId xmlns:a16="http://schemas.microsoft.com/office/drawing/2014/main" val="1474196715"/>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Smålandstenar</a:t>
                      </a:r>
                    </a:p>
                  </a:txBody>
                  <a:tcPr marL="45720" marR="45720" marT="10800" marB="10800" anchor="ctr"/>
                </a:tc>
                <a:extLst>
                  <a:ext uri="{0D108BD9-81ED-4DB2-BD59-A6C34878D82A}">
                    <a16:rowId xmlns:a16="http://schemas.microsoft.com/office/drawing/2014/main" val="1719037989"/>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Sävsjö</a:t>
                      </a:r>
                    </a:p>
                  </a:txBody>
                  <a:tcPr marL="45720" marR="45720" marT="10800" marB="10800" anchor="ctr"/>
                </a:tc>
                <a:extLst>
                  <a:ext uri="{0D108BD9-81ED-4DB2-BD59-A6C34878D82A}">
                    <a16:rowId xmlns:a16="http://schemas.microsoft.com/office/drawing/2014/main" val="2365208074"/>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Tenhult</a:t>
                      </a:r>
                    </a:p>
                  </a:txBody>
                  <a:tcPr marL="45720" marR="45720" marT="10800" marB="10800" anchor="ctr"/>
                </a:tc>
                <a:extLst>
                  <a:ext uri="{0D108BD9-81ED-4DB2-BD59-A6C34878D82A}">
                    <a16:rowId xmlns:a16="http://schemas.microsoft.com/office/drawing/2014/main" val="1395239673"/>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Tranås</a:t>
                      </a:r>
                    </a:p>
                  </a:txBody>
                  <a:tcPr marL="45720" marR="45720" marT="10800" marB="10800" anchor="ctr"/>
                </a:tc>
                <a:extLst>
                  <a:ext uri="{0D108BD9-81ED-4DB2-BD59-A6C34878D82A}">
                    <a16:rowId xmlns:a16="http://schemas.microsoft.com/office/drawing/2014/main" val="1038940780"/>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Vaggeryd</a:t>
                      </a:r>
                    </a:p>
                  </a:txBody>
                  <a:tcPr marL="45720" marR="45720" marT="10800" marB="10800" anchor="ctr"/>
                </a:tc>
                <a:extLst>
                  <a:ext uri="{0D108BD9-81ED-4DB2-BD59-A6C34878D82A}">
                    <a16:rowId xmlns:a16="http://schemas.microsoft.com/office/drawing/2014/main" val="703433666"/>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Vetlanda</a:t>
                      </a:r>
                    </a:p>
                  </a:txBody>
                  <a:tcPr marL="45720" marR="45720" marT="10800" marB="10800" anchor="ctr"/>
                </a:tc>
                <a:extLst>
                  <a:ext uri="{0D108BD9-81ED-4DB2-BD59-A6C34878D82A}">
                    <a16:rowId xmlns:a16="http://schemas.microsoft.com/office/drawing/2014/main" val="190827541"/>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Värnamo</a:t>
                      </a:r>
                    </a:p>
                  </a:txBody>
                  <a:tcPr marL="45720" marR="45720" marT="10800" marB="10800" anchor="ctr"/>
                </a:tc>
                <a:extLst>
                  <a:ext uri="{0D108BD9-81ED-4DB2-BD59-A6C34878D82A}">
                    <a16:rowId xmlns:a16="http://schemas.microsoft.com/office/drawing/2014/main" val="469476600"/>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Väster</a:t>
                      </a:r>
                    </a:p>
                  </a:txBody>
                  <a:tcPr marL="45720" marR="45720" marT="10800" marB="10800" anchor="ctr"/>
                </a:tc>
                <a:extLst>
                  <a:ext uri="{0D108BD9-81ED-4DB2-BD59-A6C34878D82A}">
                    <a16:rowId xmlns:a16="http://schemas.microsoft.com/office/drawing/2014/main" val="1180677762"/>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Öxnehaga</a:t>
                      </a:r>
                    </a:p>
                  </a:txBody>
                  <a:tcPr marL="45720" marR="45720" marT="10800" marB="10800" anchor="ctr"/>
                </a:tc>
                <a:extLst>
                  <a:ext uri="{0D108BD9-81ED-4DB2-BD59-A6C34878D82A}">
                    <a16:rowId xmlns:a16="http://schemas.microsoft.com/office/drawing/2014/main" val="3589362208"/>
                  </a:ext>
                </a:extLst>
              </a:tr>
            </a:tbl>
          </a:graphicData>
        </a:graphic>
      </p:graphicFrame>
      <p:graphicFrame>
        <p:nvGraphicFramePr>
          <p:cNvPr id="2" name="Platshållare för innehåll 7">
            <a:extLst>
              <a:ext uri="{FF2B5EF4-FFF2-40B4-BE49-F238E27FC236}">
                <a16:creationId xmlns:a16="http://schemas.microsoft.com/office/drawing/2014/main" id="{CFB8EA9A-CF71-6CC0-AF91-C8C1912FF3E9}"/>
              </a:ext>
            </a:extLst>
          </p:cNvPr>
          <p:cNvGraphicFramePr>
            <a:graphicFrameLocks/>
          </p:cNvGraphicFramePr>
          <p:nvPr/>
        </p:nvGraphicFramePr>
        <p:xfrm>
          <a:off x="3024144" y="1455997"/>
          <a:ext cx="2203838" cy="3706485"/>
        </p:xfrm>
        <a:graphic>
          <a:graphicData uri="http://schemas.openxmlformats.org/drawingml/2006/table">
            <a:tbl>
              <a:tblPr firstRow="1" bandRow="1">
                <a:tableStyleId>{B301B821-A1FF-4177-AEE7-76D212191A09}</a:tableStyleId>
              </a:tblPr>
              <a:tblGrid>
                <a:gridCol w="2203838">
                  <a:extLst>
                    <a:ext uri="{9D8B030D-6E8A-4147-A177-3AD203B41FA5}">
                      <a16:colId xmlns:a16="http://schemas.microsoft.com/office/drawing/2014/main" val="2629918978"/>
                    </a:ext>
                  </a:extLst>
                </a:gridCol>
              </a:tblGrid>
              <a:tr h="252000">
                <a:tc>
                  <a:txBody>
                    <a:bodyPr/>
                    <a:lstStyle/>
                    <a:p>
                      <a:pPr algn="ctr" fontAlgn="b"/>
                      <a:r>
                        <a:rPr lang="sv-SE" sz="1400" b="1" u="none" strike="noStrike">
                          <a:solidFill>
                            <a:schemeClr val="bg1"/>
                          </a:solidFill>
                          <a:effectLst/>
                        </a:rPr>
                        <a:t>Region Kalmar län</a:t>
                      </a:r>
                      <a:endParaRPr lang="sv-SE" sz="1400" b="1" i="0" u="none" strike="noStrike">
                        <a:solidFill>
                          <a:schemeClr val="bg1"/>
                        </a:solidFill>
                        <a:effectLst/>
                        <a:latin typeface="+mn-lt"/>
                      </a:endParaRPr>
                    </a:p>
                  </a:txBody>
                  <a:tcPr marL="45525" marR="45525" marT="9525" marB="10800" anchor="ctr"/>
                </a:tc>
                <a:extLst>
                  <a:ext uri="{0D108BD9-81ED-4DB2-BD59-A6C34878D82A}">
                    <a16:rowId xmlns:a16="http://schemas.microsoft.com/office/drawing/2014/main" val="410871887"/>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Borgholm</a:t>
                      </a:r>
                    </a:p>
                  </a:txBody>
                  <a:tcPr marL="46800" marR="46800" marT="9525" marB="10800" anchor="b"/>
                </a:tc>
                <a:extLst>
                  <a:ext uri="{0D108BD9-81ED-4DB2-BD59-A6C34878D82A}">
                    <a16:rowId xmlns:a16="http://schemas.microsoft.com/office/drawing/2014/main" val="2706563515"/>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Emmaboda</a:t>
                      </a:r>
                    </a:p>
                  </a:txBody>
                  <a:tcPr marL="46800" marR="46800" marT="9525" marB="10800" anchor="b"/>
                </a:tc>
                <a:extLst>
                  <a:ext uri="{0D108BD9-81ED-4DB2-BD59-A6C34878D82A}">
                    <a16:rowId xmlns:a16="http://schemas.microsoft.com/office/drawing/2014/main" val="2671585119"/>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Färjestaden</a:t>
                      </a:r>
                    </a:p>
                  </a:txBody>
                  <a:tcPr marL="46800" marR="46800" marT="9525" marB="10800" anchor="b"/>
                </a:tc>
                <a:extLst>
                  <a:ext uri="{0D108BD9-81ED-4DB2-BD59-A6C34878D82A}">
                    <a16:rowId xmlns:a16="http://schemas.microsoft.com/office/drawing/2014/main" val="156181586"/>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Gamleby</a:t>
                      </a:r>
                    </a:p>
                  </a:txBody>
                  <a:tcPr marL="46800" marR="46800" marT="9525" marB="10800" anchor="b"/>
                </a:tc>
                <a:extLst>
                  <a:ext uri="{0D108BD9-81ED-4DB2-BD59-A6C34878D82A}">
                    <a16:rowId xmlns:a16="http://schemas.microsoft.com/office/drawing/2014/main" val="125022098"/>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Hultsfred</a:t>
                      </a:r>
                    </a:p>
                  </a:txBody>
                  <a:tcPr marL="46800" marR="46800" marT="9525" marB="10800" anchor="b"/>
                </a:tc>
                <a:extLst>
                  <a:ext uri="{0D108BD9-81ED-4DB2-BD59-A6C34878D82A}">
                    <a16:rowId xmlns:a16="http://schemas.microsoft.com/office/drawing/2014/main" val="211432674"/>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Högsby</a:t>
                      </a:r>
                    </a:p>
                  </a:txBody>
                  <a:tcPr marL="46800" marR="46800" marT="9525" marB="10800" anchor="b"/>
                </a:tc>
                <a:extLst>
                  <a:ext uri="{0D108BD9-81ED-4DB2-BD59-A6C34878D82A}">
                    <a16:rowId xmlns:a16="http://schemas.microsoft.com/office/drawing/2014/main" val="3254865073"/>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Kalmar</a:t>
                      </a:r>
                    </a:p>
                  </a:txBody>
                  <a:tcPr marL="46800" marR="46800" marT="9525" marB="10800" anchor="b"/>
                </a:tc>
                <a:extLst>
                  <a:ext uri="{0D108BD9-81ED-4DB2-BD59-A6C34878D82A}">
                    <a16:rowId xmlns:a16="http://schemas.microsoft.com/office/drawing/2014/main" val="3590273743"/>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Lindsdal</a:t>
                      </a:r>
                    </a:p>
                  </a:txBody>
                  <a:tcPr marL="46800" marR="46800" marT="9525" marB="10800" anchor="b"/>
                </a:tc>
                <a:extLst>
                  <a:ext uri="{0D108BD9-81ED-4DB2-BD59-A6C34878D82A}">
                    <a16:rowId xmlns:a16="http://schemas.microsoft.com/office/drawing/2014/main" val="3533795246"/>
                  </a:ext>
                </a:extLst>
              </a:tr>
              <a:tr h="10434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Mönsterås</a:t>
                      </a:r>
                    </a:p>
                  </a:txBody>
                  <a:tcPr marL="46800" marR="46800" marT="9525" marB="10800" anchor="b"/>
                </a:tc>
                <a:extLst>
                  <a:ext uri="{0D108BD9-81ED-4DB2-BD59-A6C34878D82A}">
                    <a16:rowId xmlns:a16="http://schemas.microsoft.com/office/drawing/2014/main" val="4247458381"/>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Norrliden</a:t>
                      </a:r>
                    </a:p>
                  </a:txBody>
                  <a:tcPr marL="46800" marR="46800" marT="9525" marB="10800" anchor="b"/>
                </a:tc>
                <a:extLst>
                  <a:ext uri="{0D108BD9-81ED-4DB2-BD59-A6C34878D82A}">
                    <a16:rowId xmlns:a16="http://schemas.microsoft.com/office/drawing/2014/main" val="3908570834"/>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Nybro</a:t>
                      </a:r>
                    </a:p>
                  </a:txBody>
                  <a:tcPr marL="46800" marR="46800" marT="9525" marB="10800" anchor="b"/>
                </a:tc>
                <a:extLst>
                  <a:ext uri="{0D108BD9-81ED-4DB2-BD59-A6C34878D82A}">
                    <a16:rowId xmlns:a16="http://schemas.microsoft.com/office/drawing/2014/main" val="867178031"/>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Oskarshamn</a:t>
                      </a:r>
                    </a:p>
                  </a:txBody>
                  <a:tcPr marL="46800" marR="46800" marT="9525" marB="10800" anchor="b"/>
                </a:tc>
                <a:extLst>
                  <a:ext uri="{0D108BD9-81ED-4DB2-BD59-A6C34878D82A}">
                    <a16:rowId xmlns:a16="http://schemas.microsoft.com/office/drawing/2014/main" val="838732469"/>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Smedby</a:t>
                      </a:r>
                    </a:p>
                  </a:txBody>
                  <a:tcPr marL="46800" marR="46800" marT="9525" marB="10800" anchor="b"/>
                </a:tc>
                <a:extLst>
                  <a:ext uri="{0D108BD9-81ED-4DB2-BD59-A6C34878D82A}">
                    <a16:rowId xmlns:a16="http://schemas.microsoft.com/office/drawing/2014/main" val="3216615756"/>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Södermöre</a:t>
                      </a:r>
                    </a:p>
                  </a:txBody>
                  <a:tcPr marL="46800" marR="46800" marT="9525" marB="10800" anchor="b"/>
                </a:tc>
                <a:extLst>
                  <a:ext uri="{0D108BD9-81ED-4DB2-BD59-A6C34878D82A}">
                    <a16:rowId xmlns:a16="http://schemas.microsoft.com/office/drawing/2014/main" val="1474196715"/>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Torsås</a:t>
                      </a:r>
                    </a:p>
                  </a:txBody>
                  <a:tcPr marL="46800" marR="46800" marT="9525" marB="10800" anchor="b"/>
                </a:tc>
                <a:extLst>
                  <a:ext uri="{0D108BD9-81ED-4DB2-BD59-A6C34878D82A}">
                    <a16:rowId xmlns:a16="http://schemas.microsoft.com/office/drawing/2014/main" val="1719037989"/>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Vimmerby</a:t>
                      </a:r>
                    </a:p>
                  </a:txBody>
                  <a:tcPr marL="46800" marR="46800" marT="9525" marB="10800" anchor="b"/>
                </a:tc>
                <a:extLst>
                  <a:ext uri="{0D108BD9-81ED-4DB2-BD59-A6C34878D82A}">
                    <a16:rowId xmlns:a16="http://schemas.microsoft.com/office/drawing/2014/main" val="2365208074"/>
                  </a:ext>
                </a:extLst>
              </a:tr>
              <a:tr h="58707">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Västervik</a:t>
                      </a:r>
                    </a:p>
                  </a:txBody>
                  <a:tcPr marL="46800" marR="46800" marT="9525" marB="10800" anchor="b"/>
                </a:tc>
                <a:extLst>
                  <a:ext uri="{0D108BD9-81ED-4DB2-BD59-A6C34878D82A}">
                    <a16:rowId xmlns:a16="http://schemas.microsoft.com/office/drawing/2014/main" val="1395239673"/>
                  </a:ext>
                </a:extLst>
              </a:tr>
            </a:tbl>
          </a:graphicData>
        </a:graphic>
      </p:graphicFrame>
      <p:graphicFrame>
        <p:nvGraphicFramePr>
          <p:cNvPr id="3" name="Platshållare för innehåll 7">
            <a:extLst>
              <a:ext uri="{FF2B5EF4-FFF2-40B4-BE49-F238E27FC236}">
                <a16:creationId xmlns:a16="http://schemas.microsoft.com/office/drawing/2014/main" id="{EC2A8AF0-FC4A-3390-E888-8BC9E6D862EE}"/>
              </a:ext>
            </a:extLst>
          </p:cNvPr>
          <p:cNvGraphicFramePr>
            <a:graphicFrameLocks/>
          </p:cNvGraphicFramePr>
          <p:nvPr/>
        </p:nvGraphicFramePr>
        <p:xfrm>
          <a:off x="5557400" y="1455997"/>
          <a:ext cx="4169695" cy="4519305"/>
        </p:xfrm>
        <a:graphic>
          <a:graphicData uri="http://schemas.openxmlformats.org/drawingml/2006/table">
            <a:tbl>
              <a:tblPr firstRow="1" bandRow="1">
                <a:tableStyleId>{B301B821-A1FF-4177-AEE7-76D212191A09}</a:tableStyleId>
              </a:tblPr>
              <a:tblGrid>
                <a:gridCol w="2327642">
                  <a:extLst>
                    <a:ext uri="{9D8B030D-6E8A-4147-A177-3AD203B41FA5}">
                      <a16:colId xmlns:a16="http://schemas.microsoft.com/office/drawing/2014/main" val="2629918978"/>
                    </a:ext>
                  </a:extLst>
                </a:gridCol>
                <a:gridCol w="1842053">
                  <a:extLst>
                    <a:ext uri="{9D8B030D-6E8A-4147-A177-3AD203B41FA5}">
                      <a16:colId xmlns:a16="http://schemas.microsoft.com/office/drawing/2014/main" val="3130181134"/>
                    </a:ext>
                  </a:extLst>
                </a:gridCol>
              </a:tblGrid>
              <a:tr h="252000">
                <a:tc gridSpan="2">
                  <a:txBody>
                    <a:bodyPr/>
                    <a:lstStyle/>
                    <a:p>
                      <a:pPr algn="ctr" fontAlgn="b"/>
                      <a:r>
                        <a:rPr lang="sv-SE" sz="1200" b="1" u="none" strike="noStrike">
                          <a:solidFill>
                            <a:schemeClr val="bg1"/>
                          </a:solidFill>
                          <a:effectLst/>
                        </a:rPr>
                        <a:t>Skåne</a:t>
                      </a:r>
                      <a:endParaRPr lang="sv-SE" sz="1200" b="1" i="0" u="none" strike="noStrike">
                        <a:solidFill>
                          <a:schemeClr val="bg1"/>
                        </a:solidFill>
                        <a:effectLst/>
                        <a:latin typeface="+mn-lt"/>
                      </a:endParaRPr>
                    </a:p>
                  </a:txBody>
                  <a:tcPr marL="9525" marR="9525" marT="9525" marB="0" anchor="ctr"/>
                </a:tc>
                <a:tc hMerge="1">
                  <a:txBody>
                    <a:bodyPr/>
                    <a:lstStyle/>
                    <a:p>
                      <a:pPr algn="l" fontAlgn="b"/>
                      <a:endParaRPr lang="sv-SE" sz="1100" b="1" i="0" u="none" strike="noStrike">
                        <a:solidFill>
                          <a:schemeClr val="bg1"/>
                        </a:solidFill>
                        <a:effectLst/>
                        <a:latin typeface="+mn-lt"/>
                      </a:endParaRPr>
                    </a:p>
                  </a:txBody>
                  <a:tcPr marL="9525" marR="9525" marT="9525" marB="0" anchor="b"/>
                </a:tc>
                <a:extLst>
                  <a:ext uri="{0D108BD9-81ED-4DB2-BD59-A6C34878D82A}">
                    <a16:rowId xmlns:a16="http://schemas.microsoft.com/office/drawing/2014/main" val="410871887"/>
                  </a:ext>
                </a:extLst>
              </a:tr>
              <a:tr h="58707">
                <a:tc>
                  <a:txBody>
                    <a:bodyPr/>
                    <a:lstStyle/>
                    <a:p>
                      <a:pPr algn="l" fontAlgn="b"/>
                      <a:r>
                        <a:rPr lang="sv-SE" sz="1200" b="0" u="none" strike="noStrike">
                          <a:solidFill>
                            <a:srgbClr val="000000"/>
                          </a:solidFill>
                          <a:effectLst/>
                        </a:rPr>
                        <a:t>Alfahuset, Helsingborg</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Knislinge</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2706563515"/>
                  </a:ext>
                </a:extLst>
              </a:tr>
              <a:tr h="58707">
                <a:tc>
                  <a:txBody>
                    <a:bodyPr/>
                    <a:lstStyle/>
                    <a:p>
                      <a:pPr algn="l" fontAlgn="b"/>
                      <a:r>
                        <a:rPr lang="sv-SE" sz="1200" b="0" u="none" strike="noStrike">
                          <a:solidFill>
                            <a:srgbClr val="000000"/>
                          </a:solidFill>
                          <a:effectLst/>
                        </a:rPr>
                        <a:t>Björken, Sjöbo</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Kompassen, Helsingborg</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2671585119"/>
                  </a:ext>
                </a:extLst>
              </a:tr>
              <a:tr h="58707">
                <a:tc>
                  <a:txBody>
                    <a:bodyPr/>
                    <a:lstStyle/>
                    <a:p>
                      <a:pPr algn="l" fontAlgn="b"/>
                      <a:r>
                        <a:rPr lang="sv-SE" sz="1200" b="0" u="none" strike="noStrike">
                          <a:solidFill>
                            <a:srgbClr val="000000"/>
                          </a:solidFill>
                          <a:effectLst/>
                        </a:rPr>
                        <a:t>Bryggan Trelleborg</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Larven Bjuv</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156181586"/>
                  </a:ext>
                </a:extLst>
              </a:tr>
              <a:tr h="58707">
                <a:tc>
                  <a:txBody>
                    <a:bodyPr/>
                    <a:lstStyle/>
                    <a:p>
                      <a:pPr algn="l" fontAlgn="b"/>
                      <a:r>
                        <a:rPr lang="sv-SE" sz="1200" b="0" u="none" strike="noStrike">
                          <a:solidFill>
                            <a:srgbClr val="000000"/>
                          </a:solidFill>
                          <a:effectLst/>
                        </a:rPr>
                        <a:t>Familjehuset Nydala, Malmö</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Lindängen, Malmö</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125022098"/>
                  </a:ext>
                </a:extLst>
              </a:tr>
              <a:tr h="58707">
                <a:tc>
                  <a:txBody>
                    <a:bodyPr/>
                    <a:lstStyle/>
                    <a:p>
                      <a:pPr algn="l" fontAlgn="b"/>
                      <a:r>
                        <a:rPr lang="sv-SE" sz="1200" b="0" u="none" strike="noStrike">
                          <a:solidFill>
                            <a:srgbClr val="000000"/>
                          </a:solidFill>
                          <a:effectLst/>
                        </a:rPr>
                        <a:t>Familjehuset Näsby, Kristianstad</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i="0" u="none" strike="noStrike">
                          <a:solidFill>
                            <a:srgbClr val="000000"/>
                          </a:solidFill>
                          <a:effectLst/>
                          <a:latin typeface="+mn-lt"/>
                        </a:rPr>
                        <a:t>Mobilia, Malmö</a:t>
                      </a:r>
                    </a:p>
                  </a:txBody>
                  <a:tcPr marL="45525" marR="45525" marT="9525" marB="10800" anchor="ctr"/>
                </a:tc>
                <a:extLst>
                  <a:ext uri="{0D108BD9-81ED-4DB2-BD59-A6C34878D82A}">
                    <a16:rowId xmlns:a16="http://schemas.microsoft.com/office/drawing/2014/main" val="211432674"/>
                  </a:ext>
                </a:extLst>
              </a:tr>
              <a:tr h="58707">
                <a:tc>
                  <a:txBody>
                    <a:bodyPr/>
                    <a:lstStyle/>
                    <a:p>
                      <a:pPr algn="l" fontAlgn="b"/>
                      <a:r>
                        <a:rPr lang="sv-SE" sz="1200" b="0" u="none" strike="noStrike">
                          <a:solidFill>
                            <a:srgbClr val="000000"/>
                          </a:solidFill>
                          <a:effectLst/>
                        </a:rPr>
                        <a:t>Familjens Hus Malmö</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Myllan Anderslöv</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3254865073"/>
                  </a:ext>
                </a:extLst>
              </a:tr>
              <a:tr h="58707">
                <a:tc>
                  <a:txBody>
                    <a:bodyPr/>
                    <a:lstStyle/>
                    <a:p>
                      <a:pPr algn="l" fontAlgn="b"/>
                      <a:r>
                        <a:rPr lang="sv-SE" sz="1200" b="0" u="none" strike="noStrike">
                          <a:solidFill>
                            <a:srgbClr val="000000"/>
                          </a:solidFill>
                          <a:effectLst/>
                        </a:rPr>
                        <a:t>Familjens Hus Tåbelund</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Oliven, Helsingborg</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3590273743"/>
                  </a:ext>
                </a:extLst>
              </a:tr>
              <a:tr h="58707">
                <a:tc>
                  <a:txBody>
                    <a:bodyPr/>
                    <a:lstStyle/>
                    <a:p>
                      <a:pPr algn="l" fontAlgn="b"/>
                      <a:r>
                        <a:rPr lang="sv-SE" sz="1200" b="0" u="none" strike="noStrike">
                          <a:solidFill>
                            <a:srgbClr val="000000"/>
                          </a:solidFill>
                          <a:effectLst/>
                        </a:rPr>
                        <a:t>Familjens Hus, Hässleholm</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Osby familjecentral</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3533795246"/>
                  </a:ext>
                </a:extLst>
              </a:tr>
              <a:tr h="104347">
                <a:tc>
                  <a:txBody>
                    <a:bodyPr/>
                    <a:lstStyle/>
                    <a:p>
                      <a:pPr algn="l" fontAlgn="b"/>
                      <a:r>
                        <a:rPr lang="sv-SE" sz="1200" b="0" u="none" strike="noStrike">
                          <a:solidFill>
                            <a:srgbClr val="000000"/>
                          </a:solidFill>
                          <a:effectLst/>
                        </a:rPr>
                        <a:t>Familjens Hus, MunkaLjungby</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Paletten Staffanstorp</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4247458381"/>
                  </a:ext>
                </a:extLst>
              </a:tr>
              <a:tr h="58707">
                <a:tc>
                  <a:txBody>
                    <a:bodyPr/>
                    <a:lstStyle/>
                    <a:p>
                      <a:pPr algn="l" fontAlgn="b"/>
                      <a:r>
                        <a:rPr lang="sv-SE" sz="1200" b="0" u="none" strike="noStrike">
                          <a:solidFill>
                            <a:srgbClr val="000000"/>
                          </a:solidFill>
                          <a:effectLst/>
                        </a:rPr>
                        <a:t>Familjens Hus, Perstorp</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Rådmansvången Malmö</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3908570834"/>
                  </a:ext>
                </a:extLst>
              </a:tr>
              <a:tr h="58707">
                <a:tc>
                  <a:txBody>
                    <a:bodyPr/>
                    <a:lstStyle/>
                    <a:p>
                      <a:pPr algn="l" fontAlgn="b"/>
                      <a:r>
                        <a:rPr lang="sv-SE" sz="1200" b="0" u="none" strike="noStrike">
                          <a:solidFill>
                            <a:srgbClr val="000000"/>
                          </a:solidFill>
                          <a:effectLst/>
                        </a:rPr>
                        <a:t>Familjens hus Klippan</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Rådstugan, Landskrona</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867178031"/>
                  </a:ext>
                </a:extLst>
              </a:tr>
              <a:tr h="58707">
                <a:tc>
                  <a:txBody>
                    <a:bodyPr/>
                    <a:lstStyle/>
                    <a:p>
                      <a:pPr algn="l" fontAlgn="b"/>
                      <a:r>
                        <a:rPr lang="sv-SE" sz="1200" b="0" u="none" strike="noStrike">
                          <a:solidFill>
                            <a:srgbClr val="000000"/>
                          </a:solidFill>
                          <a:effectLst/>
                        </a:rPr>
                        <a:t>Familjens hus, Ängelholm</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Samovaren, Burlöv</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838732469"/>
                  </a:ext>
                </a:extLst>
              </a:tr>
              <a:tr h="58707">
                <a:tc>
                  <a:txBody>
                    <a:bodyPr/>
                    <a:lstStyle/>
                    <a:p>
                      <a:pPr algn="l" fontAlgn="b"/>
                      <a:r>
                        <a:rPr lang="sv-SE" sz="1200" b="0" u="none" strike="noStrike">
                          <a:solidFill>
                            <a:srgbClr val="000000"/>
                          </a:solidFill>
                          <a:effectLst/>
                        </a:rPr>
                        <a:t>Familjernas Hus, Vellinge</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Sesam, Malmö</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3216615756"/>
                  </a:ext>
                </a:extLst>
              </a:tr>
              <a:tr h="58707">
                <a:tc>
                  <a:txBody>
                    <a:bodyPr/>
                    <a:lstStyle/>
                    <a:p>
                      <a:pPr algn="l" fontAlgn="b"/>
                      <a:r>
                        <a:rPr lang="sv-SE" sz="1200" b="0" u="none" strike="noStrike">
                          <a:solidFill>
                            <a:srgbClr val="000000"/>
                          </a:solidFill>
                          <a:effectLst/>
                        </a:rPr>
                        <a:t>Familjernas hus, Höllviken</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Simrishamn familjecentral</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1474196715"/>
                  </a:ext>
                </a:extLst>
              </a:tr>
              <a:tr h="58707">
                <a:tc>
                  <a:txBody>
                    <a:bodyPr/>
                    <a:lstStyle/>
                    <a:p>
                      <a:pPr algn="l" fontAlgn="b"/>
                      <a:r>
                        <a:rPr lang="sv-SE" sz="1200" b="0" u="none" strike="noStrike">
                          <a:solidFill>
                            <a:srgbClr val="000000"/>
                          </a:solidFill>
                          <a:effectLst/>
                        </a:rPr>
                        <a:t>Fjärilen, Ekeby</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Solstrålen, Malmö</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4198644145"/>
                  </a:ext>
                </a:extLst>
              </a:tr>
              <a:tr h="58707">
                <a:tc>
                  <a:txBody>
                    <a:bodyPr/>
                    <a:lstStyle/>
                    <a:p>
                      <a:pPr algn="l" fontAlgn="b"/>
                      <a:r>
                        <a:rPr lang="sv-SE" sz="1200" b="0" u="none" strike="noStrike">
                          <a:solidFill>
                            <a:srgbClr val="000000"/>
                          </a:solidFill>
                          <a:effectLst/>
                        </a:rPr>
                        <a:t>Fröhuset, Helsingborg</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Söder, Helsingborg</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2392102328"/>
                  </a:ext>
                </a:extLst>
              </a:tr>
              <a:tr h="58707">
                <a:tc>
                  <a:txBody>
                    <a:bodyPr/>
                    <a:lstStyle/>
                    <a:p>
                      <a:pPr algn="l" fontAlgn="b"/>
                      <a:r>
                        <a:rPr lang="sv-SE" sz="1200" b="0" u="none" strike="noStrike">
                          <a:solidFill>
                            <a:srgbClr val="000000"/>
                          </a:solidFill>
                          <a:effectLst/>
                        </a:rPr>
                        <a:t>Fäladsfamiljen, Lund</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Tellus, Landskrona</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2789607957"/>
                  </a:ext>
                </a:extLst>
              </a:tr>
              <a:tr h="58707">
                <a:tc>
                  <a:txBody>
                    <a:bodyPr/>
                    <a:lstStyle/>
                    <a:p>
                      <a:pPr algn="l" fontAlgn="b"/>
                      <a:r>
                        <a:rPr lang="sv-SE" sz="1200" b="0" u="none" strike="noStrike">
                          <a:solidFill>
                            <a:srgbClr val="000000"/>
                          </a:solidFill>
                          <a:effectLst/>
                        </a:rPr>
                        <a:t>Guldkornet, Svalöv</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Tomelilla</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3850087571"/>
                  </a:ext>
                </a:extLst>
              </a:tr>
              <a:tr h="58707">
                <a:tc>
                  <a:txBody>
                    <a:bodyPr/>
                    <a:lstStyle/>
                    <a:p>
                      <a:pPr algn="l" fontAlgn="b"/>
                      <a:r>
                        <a:rPr lang="sv-SE" sz="1200" b="0" u="none" strike="noStrike">
                          <a:solidFill>
                            <a:srgbClr val="000000"/>
                          </a:solidFill>
                          <a:effectLst/>
                        </a:rPr>
                        <a:t>Hagapunkten, Åstorp</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Värnhem, Malmö</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94596072"/>
                  </a:ext>
                </a:extLst>
              </a:tr>
              <a:tr h="58707">
                <a:tc>
                  <a:txBody>
                    <a:bodyPr/>
                    <a:lstStyle/>
                    <a:p>
                      <a:pPr marL="0" marR="0" lvl="0" indent="0" algn="l" defTabSz="914423" rtl="0" eaLnBrk="1" fontAlgn="b" latinLnBrk="0" hangingPunct="1">
                        <a:lnSpc>
                          <a:spcPct val="100000"/>
                        </a:lnSpc>
                        <a:spcBef>
                          <a:spcPts val="0"/>
                        </a:spcBef>
                        <a:spcAft>
                          <a:spcPts val="0"/>
                        </a:spcAft>
                        <a:buClrTx/>
                        <a:buSzTx/>
                        <a:buFontTx/>
                        <a:buNone/>
                        <a:tabLst/>
                        <a:defRPr/>
                      </a:pPr>
                      <a:r>
                        <a:rPr lang="sv-SE" sz="1200" b="0" u="none" strike="noStrike">
                          <a:solidFill>
                            <a:srgbClr val="000000"/>
                          </a:solidFill>
                          <a:effectLst/>
                        </a:rPr>
                        <a:t>Högaborg, Helsingborg</a:t>
                      </a:r>
                      <a:endParaRPr lang="sv-SE" sz="1200" b="0" i="0" u="none" strike="noStrike">
                        <a:solidFill>
                          <a:srgbClr val="000000"/>
                        </a:solidFill>
                        <a:effectLst/>
                        <a:latin typeface="+mn-lt"/>
                      </a:endParaRPr>
                    </a:p>
                  </a:txBody>
                  <a:tcPr marL="45525" marR="45525" marT="9525" marB="10800" anchor="ctr"/>
                </a:tc>
                <a:tc>
                  <a:txBody>
                    <a:bodyPr/>
                    <a:lstStyle/>
                    <a:p>
                      <a:pPr algn="l" fontAlgn="b"/>
                      <a:r>
                        <a:rPr lang="sv-SE" sz="1200" b="0" u="none" strike="noStrike">
                          <a:solidFill>
                            <a:srgbClr val="000000"/>
                          </a:solidFill>
                          <a:effectLst/>
                        </a:rPr>
                        <a:t>Örkelljunga familjecentral</a:t>
                      </a:r>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464827181"/>
                  </a:ext>
                </a:extLst>
              </a:tr>
              <a:tr h="58707">
                <a:tc>
                  <a:txBody>
                    <a:bodyPr/>
                    <a:lstStyle/>
                    <a:p>
                      <a:pPr marL="0" marR="0" lvl="0" indent="0" algn="l" defTabSz="914423" rtl="0" eaLnBrk="1" fontAlgn="b" latinLnBrk="0" hangingPunct="1">
                        <a:lnSpc>
                          <a:spcPct val="100000"/>
                        </a:lnSpc>
                        <a:spcBef>
                          <a:spcPts val="0"/>
                        </a:spcBef>
                        <a:spcAft>
                          <a:spcPts val="0"/>
                        </a:spcAft>
                        <a:buClrTx/>
                        <a:buSzTx/>
                        <a:buFontTx/>
                        <a:buNone/>
                        <a:tabLst/>
                        <a:defRPr/>
                      </a:pPr>
                      <a:r>
                        <a:rPr lang="sv-SE" sz="1200" b="0" i="0" u="none" strike="noStrike">
                          <a:solidFill>
                            <a:srgbClr val="000000"/>
                          </a:solidFill>
                          <a:effectLst/>
                          <a:latin typeface="+mn-lt"/>
                        </a:rPr>
                        <a:t>Höganäs</a:t>
                      </a:r>
                    </a:p>
                  </a:txBody>
                  <a:tcPr marL="45525" marR="45525" marT="9525" marB="10800" anchor="ctr"/>
                </a:tc>
                <a:tc>
                  <a:txBody>
                    <a:bodyPr/>
                    <a:lstStyle/>
                    <a:p>
                      <a:pPr algn="l" fontAlgn="b"/>
                      <a:endParaRPr lang="sv-SE" sz="1200" b="0" i="0" u="none" strike="noStrike">
                        <a:solidFill>
                          <a:srgbClr val="000000"/>
                        </a:solidFill>
                        <a:effectLst/>
                        <a:latin typeface="+mn-lt"/>
                      </a:endParaRPr>
                    </a:p>
                  </a:txBody>
                  <a:tcPr marL="45525" marR="45525" marT="9525" marB="10800" anchor="ctr"/>
                </a:tc>
                <a:extLst>
                  <a:ext uri="{0D108BD9-81ED-4DB2-BD59-A6C34878D82A}">
                    <a16:rowId xmlns:a16="http://schemas.microsoft.com/office/drawing/2014/main" val="2648706477"/>
                  </a:ext>
                </a:extLst>
              </a:tr>
            </a:tbl>
          </a:graphicData>
        </a:graphic>
      </p:graphicFrame>
      <p:sp>
        <p:nvSpPr>
          <p:cNvPr id="6" name="textruta 5">
            <a:extLst>
              <a:ext uri="{FF2B5EF4-FFF2-40B4-BE49-F238E27FC236}">
                <a16:creationId xmlns:a16="http://schemas.microsoft.com/office/drawing/2014/main" id="{F8DB8088-7CB2-3208-C424-F022D121270B}"/>
              </a:ext>
            </a:extLst>
          </p:cNvPr>
          <p:cNvSpPr txBox="1"/>
          <p:nvPr/>
        </p:nvSpPr>
        <p:spPr>
          <a:xfrm>
            <a:off x="8029194" y="5942345"/>
            <a:ext cx="1697901" cy="369332"/>
          </a:xfrm>
          <a:prstGeom prst="rect">
            <a:avLst/>
          </a:prstGeom>
          <a:noFill/>
        </p:spPr>
        <p:txBody>
          <a:bodyPr wrap="none" rtlCol="0">
            <a:spAutoFit/>
          </a:bodyPr>
          <a:lstStyle/>
          <a:p>
            <a:r>
              <a:rPr lang="sv-SE"/>
              <a:t>Fortsättning →</a:t>
            </a:r>
          </a:p>
        </p:txBody>
      </p:sp>
    </p:spTree>
    <p:extLst>
      <p:ext uri="{BB962C8B-B14F-4D97-AF65-F5344CB8AC3E}">
        <p14:creationId xmlns:p14="http://schemas.microsoft.com/office/powerpoint/2010/main" val="3798720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38BD3-D0DF-3F59-1C4A-99205117C86B}"/>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0D467602-CC68-029E-3628-B2440BE66A8A}"/>
              </a:ext>
            </a:extLst>
          </p:cNvPr>
          <p:cNvSpPr>
            <a:spLocks noGrp="1"/>
          </p:cNvSpPr>
          <p:nvPr>
            <p:ph type="title"/>
          </p:nvPr>
        </p:nvSpPr>
        <p:spPr/>
        <p:txBody>
          <a:bodyPr/>
          <a:lstStyle/>
          <a:p>
            <a:r>
              <a:rPr lang="sv-SE"/>
              <a:t>Svar från följande familjecentraler ingår i den nationella sammanställningen:</a:t>
            </a:r>
          </a:p>
        </p:txBody>
      </p:sp>
      <p:graphicFrame>
        <p:nvGraphicFramePr>
          <p:cNvPr id="5" name="Platshållare för innehåll 7">
            <a:extLst>
              <a:ext uri="{FF2B5EF4-FFF2-40B4-BE49-F238E27FC236}">
                <a16:creationId xmlns:a16="http://schemas.microsoft.com/office/drawing/2014/main" id="{06A1C544-A274-4A15-B35C-9A0123685738}"/>
              </a:ext>
            </a:extLst>
          </p:cNvPr>
          <p:cNvGraphicFramePr>
            <a:graphicFrameLocks/>
          </p:cNvGraphicFramePr>
          <p:nvPr/>
        </p:nvGraphicFramePr>
        <p:xfrm>
          <a:off x="3552228" y="1460067"/>
          <a:ext cx="2903347" cy="3503280"/>
        </p:xfrm>
        <a:graphic>
          <a:graphicData uri="http://schemas.openxmlformats.org/drawingml/2006/table">
            <a:tbl>
              <a:tblPr firstRow="1" bandRow="1">
                <a:tableStyleId>{B301B821-A1FF-4177-AEE7-76D212191A09}</a:tableStyleId>
              </a:tblPr>
              <a:tblGrid>
                <a:gridCol w="2903347">
                  <a:extLst>
                    <a:ext uri="{9D8B030D-6E8A-4147-A177-3AD203B41FA5}">
                      <a16:colId xmlns:a16="http://schemas.microsoft.com/office/drawing/2014/main" val="2629918978"/>
                    </a:ext>
                  </a:extLst>
                </a:gridCol>
              </a:tblGrid>
              <a:tr h="252000">
                <a:tc>
                  <a:txBody>
                    <a:bodyPr/>
                    <a:lstStyle/>
                    <a:p>
                      <a:pPr marL="0" algn="ctr" defTabSz="914423" rtl="0" eaLnBrk="1" fontAlgn="b" latinLnBrk="0" hangingPunct="1"/>
                      <a:r>
                        <a:rPr lang="sv-SE" sz="1400" b="1" i="0" u="none" strike="noStrike" kern="1200">
                          <a:solidFill>
                            <a:schemeClr val="bg1"/>
                          </a:solidFill>
                          <a:effectLst/>
                          <a:latin typeface="+mn-lt"/>
                          <a:ea typeface="+mn-ea"/>
                          <a:cs typeface="+mn-cs"/>
                        </a:rPr>
                        <a:t>Värmland</a:t>
                      </a:r>
                    </a:p>
                  </a:txBody>
                  <a:tcPr marL="45525" marR="45525" marT="9525" marB="10800" anchor="ctr"/>
                </a:tc>
                <a:extLst>
                  <a:ext uri="{0D108BD9-81ED-4DB2-BD59-A6C34878D82A}">
                    <a16:rowId xmlns:a16="http://schemas.microsoft.com/office/drawing/2014/main" val="410871887"/>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Arvika</a:t>
                      </a:r>
                    </a:p>
                  </a:txBody>
                  <a:tcPr marL="45525" marR="45525" marT="9525" marB="10800" anchor="ctr"/>
                </a:tc>
                <a:extLst>
                  <a:ext uri="{0D108BD9-81ED-4DB2-BD59-A6C34878D82A}">
                    <a16:rowId xmlns:a16="http://schemas.microsoft.com/office/drawing/2014/main" val="2706563515"/>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Eda- Famnen</a:t>
                      </a:r>
                    </a:p>
                  </a:txBody>
                  <a:tcPr marL="45525" marR="45525" marT="9525" marB="10800" anchor="ctr"/>
                </a:tc>
                <a:extLst>
                  <a:ext uri="{0D108BD9-81ED-4DB2-BD59-A6C34878D82A}">
                    <a16:rowId xmlns:a16="http://schemas.microsoft.com/office/drawing/2014/main" val="2671585119"/>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Forshaga</a:t>
                      </a:r>
                    </a:p>
                  </a:txBody>
                  <a:tcPr marL="45525" marR="45525" marT="9525" marB="10800" anchor="ctr"/>
                </a:tc>
                <a:extLst>
                  <a:ext uri="{0D108BD9-81ED-4DB2-BD59-A6C34878D82A}">
                    <a16:rowId xmlns:a16="http://schemas.microsoft.com/office/drawing/2014/main" val="156181586"/>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Grums</a:t>
                      </a:r>
                    </a:p>
                  </a:txBody>
                  <a:tcPr marL="45525" marR="45525" marT="9525" marB="10800" anchor="ctr"/>
                </a:tc>
                <a:extLst>
                  <a:ext uri="{0D108BD9-81ED-4DB2-BD59-A6C34878D82A}">
                    <a16:rowId xmlns:a16="http://schemas.microsoft.com/office/drawing/2014/main" val="125022098"/>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Hagfors</a:t>
                      </a:r>
                    </a:p>
                  </a:txBody>
                  <a:tcPr marL="45525" marR="45525" marT="9525" marB="10800" anchor="ctr"/>
                </a:tc>
                <a:extLst>
                  <a:ext uri="{0D108BD9-81ED-4DB2-BD59-A6C34878D82A}">
                    <a16:rowId xmlns:a16="http://schemas.microsoft.com/office/drawing/2014/main" val="211432674"/>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Hammarö- Mörmogård</a:t>
                      </a:r>
                    </a:p>
                  </a:txBody>
                  <a:tcPr marL="45525" marR="45525" marT="9525" marB="10800" anchor="ctr"/>
                </a:tc>
                <a:extLst>
                  <a:ext uri="{0D108BD9-81ED-4DB2-BD59-A6C34878D82A}">
                    <a16:rowId xmlns:a16="http://schemas.microsoft.com/office/drawing/2014/main" val="3254865073"/>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Kil- Stjärnan</a:t>
                      </a:r>
                    </a:p>
                  </a:txBody>
                  <a:tcPr marL="45525" marR="45525" marT="9525" marB="10800" anchor="ctr"/>
                </a:tc>
                <a:extLst>
                  <a:ext uri="{0D108BD9-81ED-4DB2-BD59-A6C34878D82A}">
                    <a16:rowId xmlns:a16="http://schemas.microsoft.com/office/drawing/2014/main" val="3590273743"/>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Kristinehamn- Källan</a:t>
                      </a:r>
                    </a:p>
                  </a:txBody>
                  <a:tcPr marL="45525" marR="45525" marT="9525" marB="10800" anchor="ctr"/>
                </a:tc>
                <a:extLst>
                  <a:ext uri="{0D108BD9-81ED-4DB2-BD59-A6C34878D82A}">
                    <a16:rowId xmlns:a16="http://schemas.microsoft.com/office/drawing/2014/main" val="3533795246"/>
                  </a:ext>
                </a:extLst>
              </a:tr>
              <a:tr h="10434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Rud</a:t>
                      </a:r>
                    </a:p>
                  </a:txBody>
                  <a:tcPr marL="45525" marR="45525" marT="9525" marB="10800" anchor="ctr"/>
                </a:tc>
                <a:extLst>
                  <a:ext uri="{0D108BD9-81ED-4DB2-BD59-A6C34878D82A}">
                    <a16:rowId xmlns:a16="http://schemas.microsoft.com/office/drawing/2014/main" val="4247458381"/>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Storfors</a:t>
                      </a:r>
                    </a:p>
                  </a:txBody>
                  <a:tcPr marL="45525" marR="45525" marT="9525" marB="10800" anchor="ctr"/>
                </a:tc>
                <a:extLst>
                  <a:ext uri="{0D108BD9-81ED-4DB2-BD59-A6C34878D82A}">
                    <a16:rowId xmlns:a16="http://schemas.microsoft.com/office/drawing/2014/main" val="3908570834"/>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Säffle</a:t>
                      </a:r>
                    </a:p>
                  </a:txBody>
                  <a:tcPr marL="45525" marR="45525" marT="9525" marB="10800" anchor="ctr"/>
                </a:tc>
                <a:extLst>
                  <a:ext uri="{0D108BD9-81ED-4DB2-BD59-A6C34878D82A}">
                    <a16:rowId xmlns:a16="http://schemas.microsoft.com/office/drawing/2014/main" val="867178031"/>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Torsby</a:t>
                      </a:r>
                    </a:p>
                  </a:txBody>
                  <a:tcPr marL="45525" marR="45525" marT="9525" marB="10800" anchor="ctr"/>
                </a:tc>
                <a:extLst>
                  <a:ext uri="{0D108BD9-81ED-4DB2-BD59-A6C34878D82A}">
                    <a16:rowId xmlns:a16="http://schemas.microsoft.com/office/drawing/2014/main" val="838732469"/>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Västerstrand</a:t>
                      </a:r>
                    </a:p>
                  </a:txBody>
                  <a:tcPr marL="45525" marR="45525" marT="9525" marB="10800" anchor="ctr"/>
                </a:tc>
                <a:extLst>
                  <a:ext uri="{0D108BD9-81ED-4DB2-BD59-A6C34878D82A}">
                    <a16:rowId xmlns:a16="http://schemas.microsoft.com/office/drawing/2014/main" val="3216615756"/>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i Filipstad</a:t>
                      </a:r>
                    </a:p>
                  </a:txBody>
                  <a:tcPr marL="45525" marR="45525" marT="9525" marB="10800" anchor="ctr"/>
                </a:tc>
                <a:extLst>
                  <a:ext uri="{0D108BD9-81ED-4DB2-BD59-A6C34878D82A}">
                    <a16:rowId xmlns:a16="http://schemas.microsoft.com/office/drawing/2014/main" val="1474196715"/>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i Sunne- Pusslet</a:t>
                      </a:r>
                    </a:p>
                  </a:txBody>
                  <a:tcPr marL="45525" marR="45525" marT="9525" marB="10800" anchor="ctr"/>
                </a:tc>
                <a:extLst>
                  <a:ext uri="{0D108BD9-81ED-4DB2-BD59-A6C34878D82A}">
                    <a16:rowId xmlns:a16="http://schemas.microsoft.com/office/drawing/2014/main" val="4198644145"/>
                  </a:ext>
                </a:extLst>
              </a:tr>
              <a:tr h="58707">
                <a:tc>
                  <a:txBody>
                    <a:bodyPr/>
                    <a:lstStyle/>
                    <a:p>
                      <a:pPr marL="0" algn="l" defTabSz="914423" rtl="0" eaLnBrk="1" fontAlgn="b" latinLnBrk="0" hangingPunct="1"/>
                      <a:r>
                        <a:rPr lang="sv-SE" sz="1200" b="0" i="0" u="none" strike="noStrike" kern="1200">
                          <a:solidFill>
                            <a:srgbClr val="000000"/>
                          </a:solidFill>
                          <a:effectLst/>
                          <a:latin typeface="+mn-lt"/>
                          <a:ea typeface="+mn-ea"/>
                          <a:cs typeface="+mn-cs"/>
                        </a:rPr>
                        <a:t>Familjecentralen Årjäng- Äpplet</a:t>
                      </a:r>
                    </a:p>
                  </a:txBody>
                  <a:tcPr marL="45525" marR="45525" marT="9525" marB="10800" anchor="ctr"/>
                </a:tc>
                <a:extLst>
                  <a:ext uri="{0D108BD9-81ED-4DB2-BD59-A6C34878D82A}">
                    <a16:rowId xmlns:a16="http://schemas.microsoft.com/office/drawing/2014/main" val="2392102328"/>
                  </a:ext>
                </a:extLst>
              </a:tr>
            </a:tbl>
          </a:graphicData>
        </a:graphic>
      </p:graphicFrame>
      <p:graphicFrame>
        <p:nvGraphicFramePr>
          <p:cNvPr id="7" name="Platshållare för innehåll 7">
            <a:extLst>
              <a:ext uri="{FF2B5EF4-FFF2-40B4-BE49-F238E27FC236}">
                <a16:creationId xmlns:a16="http://schemas.microsoft.com/office/drawing/2014/main" id="{05939AC2-EA68-BE98-2B2A-69B5BB7581D0}"/>
              </a:ext>
            </a:extLst>
          </p:cNvPr>
          <p:cNvGraphicFramePr>
            <a:graphicFrameLocks/>
          </p:cNvGraphicFramePr>
          <p:nvPr/>
        </p:nvGraphicFramePr>
        <p:xfrm>
          <a:off x="6611714" y="1460067"/>
          <a:ext cx="2905200" cy="3625185"/>
        </p:xfrm>
        <a:graphic>
          <a:graphicData uri="http://schemas.openxmlformats.org/drawingml/2006/table">
            <a:tbl>
              <a:tblPr firstRow="1" bandRow="1">
                <a:tableStyleId>{B301B821-A1FF-4177-AEE7-76D212191A09}</a:tableStyleId>
              </a:tblPr>
              <a:tblGrid>
                <a:gridCol w="2905200">
                  <a:extLst>
                    <a:ext uri="{9D8B030D-6E8A-4147-A177-3AD203B41FA5}">
                      <a16:colId xmlns:a16="http://schemas.microsoft.com/office/drawing/2014/main" val="2629918978"/>
                    </a:ext>
                  </a:extLst>
                </a:gridCol>
              </a:tblGrid>
              <a:tr h="252000">
                <a:tc>
                  <a:txBody>
                    <a:bodyPr/>
                    <a:lstStyle/>
                    <a:p>
                      <a:pPr algn="ctr" fontAlgn="b"/>
                      <a:r>
                        <a:rPr lang="sv-SE" sz="1400" b="1" u="none" strike="noStrike" kern="1200">
                          <a:solidFill>
                            <a:schemeClr val="bg1"/>
                          </a:solidFill>
                          <a:effectLst/>
                          <a:latin typeface="+mn-lt"/>
                          <a:ea typeface="+mn-ea"/>
                          <a:cs typeface="+mn-cs"/>
                        </a:rPr>
                        <a:t>Västra Götaland</a:t>
                      </a:r>
                    </a:p>
                  </a:txBody>
                  <a:tcPr marL="45525" marR="45525" marT="9525" marB="10800" anchor="ctr"/>
                </a:tc>
                <a:extLst>
                  <a:ext uri="{0D108BD9-81ED-4DB2-BD59-A6C34878D82A}">
                    <a16:rowId xmlns:a16="http://schemas.microsoft.com/office/drawing/2014/main" val="410871887"/>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Bergsjöns Familjecentral</a:t>
                      </a:r>
                    </a:p>
                  </a:txBody>
                  <a:tcPr marL="45525" marR="45525" marT="9525" marB="10800" anchor="b"/>
                </a:tc>
                <a:extLst>
                  <a:ext uri="{0D108BD9-81ED-4DB2-BD59-A6C34878D82A}">
                    <a16:rowId xmlns:a16="http://schemas.microsoft.com/office/drawing/2014/main" val="2706563515"/>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Angered Centrum</a:t>
                      </a:r>
                    </a:p>
                  </a:txBody>
                  <a:tcPr marL="45525" marR="45525" marT="9525" marB="10800" anchor="b"/>
                </a:tc>
                <a:extLst>
                  <a:ext uri="{0D108BD9-81ED-4DB2-BD59-A6C34878D82A}">
                    <a16:rowId xmlns:a16="http://schemas.microsoft.com/office/drawing/2014/main" val="3083278742"/>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Lövgärdet</a:t>
                      </a:r>
                    </a:p>
                  </a:txBody>
                  <a:tcPr marL="45525" marR="45525" marT="9525" marB="10800" anchor="b"/>
                </a:tc>
                <a:extLst>
                  <a:ext uri="{0D108BD9-81ED-4DB2-BD59-A6C34878D82A}">
                    <a16:rowId xmlns:a16="http://schemas.microsoft.com/office/drawing/2014/main" val="1116880700"/>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Opalen</a:t>
                      </a:r>
                    </a:p>
                  </a:txBody>
                  <a:tcPr marL="45525" marR="45525" marT="9525" marB="10800" anchor="b"/>
                </a:tc>
                <a:extLst>
                  <a:ext uri="{0D108BD9-81ED-4DB2-BD59-A6C34878D82A}">
                    <a16:rowId xmlns:a16="http://schemas.microsoft.com/office/drawing/2014/main" val="208150655"/>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Sandarna</a:t>
                      </a:r>
                    </a:p>
                  </a:txBody>
                  <a:tcPr marL="45525" marR="45525" marT="9525" marB="10800" anchor="b"/>
                </a:tc>
                <a:extLst>
                  <a:ext uri="{0D108BD9-81ED-4DB2-BD59-A6C34878D82A}">
                    <a16:rowId xmlns:a16="http://schemas.microsoft.com/office/drawing/2014/main" val="2671585119"/>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Sannegården</a:t>
                      </a:r>
                    </a:p>
                  </a:txBody>
                  <a:tcPr marL="45525" marR="45525" marT="9525" marB="10800" anchor="b"/>
                </a:tc>
                <a:extLst>
                  <a:ext uri="{0D108BD9-81ED-4DB2-BD59-A6C34878D82A}">
                    <a16:rowId xmlns:a16="http://schemas.microsoft.com/office/drawing/2014/main" val="156181586"/>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Södra Biskopsgården</a:t>
                      </a:r>
                    </a:p>
                  </a:txBody>
                  <a:tcPr marL="45525" marR="45525" marT="9525" marB="10800" anchor="b"/>
                </a:tc>
                <a:extLst>
                  <a:ext uri="{0D108BD9-81ED-4DB2-BD59-A6C34878D82A}">
                    <a16:rowId xmlns:a16="http://schemas.microsoft.com/office/drawing/2014/main" val="125022098"/>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Trädet</a:t>
                      </a:r>
                    </a:p>
                  </a:txBody>
                  <a:tcPr marL="45525" marR="45525" marT="9525" marB="10800" anchor="b"/>
                </a:tc>
                <a:extLst>
                  <a:ext uri="{0D108BD9-81ED-4DB2-BD59-A6C34878D82A}">
                    <a16:rowId xmlns:a16="http://schemas.microsoft.com/office/drawing/2014/main" val="211432674"/>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Tuve</a:t>
                      </a:r>
                    </a:p>
                  </a:txBody>
                  <a:tcPr marL="45525" marR="45525" marT="9525" marB="10800" anchor="b"/>
                </a:tc>
                <a:extLst>
                  <a:ext uri="{0D108BD9-81ED-4DB2-BD59-A6C34878D82A}">
                    <a16:rowId xmlns:a16="http://schemas.microsoft.com/office/drawing/2014/main" val="3254865073"/>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Familjecentralsliknande verksamhet Munkebäck</a:t>
                      </a:r>
                    </a:p>
                  </a:txBody>
                  <a:tcPr marL="45525" marR="45525" marT="9525" marB="10800" anchor="b"/>
                </a:tc>
                <a:extLst>
                  <a:ext uri="{0D108BD9-81ED-4DB2-BD59-A6C34878D82A}">
                    <a16:rowId xmlns:a16="http://schemas.microsoft.com/office/drawing/2014/main" val="3590273743"/>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Familjecentralsliknande verksamhet i Backa</a:t>
                      </a:r>
                    </a:p>
                  </a:txBody>
                  <a:tcPr marL="45525" marR="45525" marT="9525" marB="10800" anchor="b"/>
                </a:tc>
                <a:extLst>
                  <a:ext uri="{0D108BD9-81ED-4DB2-BD59-A6C34878D82A}">
                    <a16:rowId xmlns:a16="http://schemas.microsoft.com/office/drawing/2014/main" val="3533795246"/>
                  </a:ext>
                </a:extLst>
              </a:tr>
              <a:tr h="10434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Familjecentralsliknande verksamhet i Kärra</a:t>
                      </a:r>
                    </a:p>
                  </a:txBody>
                  <a:tcPr marL="45525" marR="45525" marT="9525" marB="10800" anchor="b"/>
                </a:tc>
                <a:extLst>
                  <a:ext uri="{0D108BD9-81ED-4DB2-BD59-A6C34878D82A}">
                    <a16:rowId xmlns:a16="http://schemas.microsoft.com/office/drawing/2014/main" val="4247458381"/>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Familjecentralsliknande verksamhet i Norra Biskopsgården</a:t>
                      </a:r>
                    </a:p>
                  </a:txBody>
                  <a:tcPr marL="45525" marR="45525" marT="9525" marB="10800" anchor="b"/>
                </a:tc>
                <a:extLst>
                  <a:ext uri="{0D108BD9-81ED-4DB2-BD59-A6C34878D82A}">
                    <a16:rowId xmlns:a16="http://schemas.microsoft.com/office/drawing/2014/main" val="3908570834"/>
                  </a:ext>
                </a:extLst>
              </a:tr>
            </a:tbl>
          </a:graphicData>
        </a:graphic>
      </p:graphicFrame>
      <p:graphicFrame>
        <p:nvGraphicFramePr>
          <p:cNvPr id="10" name="Platshållare för innehåll 7">
            <a:extLst>
              <a:ext uri="{FF2B5EF4-FFF2-40B4-BE49-F238E27FC236}">
                <a16:creationId xmlns:a16="http://schemas.microsoft.com/office/drawing/2014/main" id="{E32F4A19-6B7B-ECBD-F180-AF622C1AACF6}"/>
              </a:ext>
            </a:extLst>
          </p:cNvPr>
          <p:cNvGraphicFramePr>
            <a:graphicFrameLocks noGrp="1"/>
          </p:cNvGraphicFramePr>
          <p:nvPr>
            <p:ph sz="half" idx="2"/>
          </p:nvPr>
        </p:nvGraphicFramePr>
        <p:xfrm>
          <a:off x="490890" y="1460067"/>
          <a:ext cx="2905200" cy="2284050"/>
        </p:xfrm>
        <a:graphic>
          <a:graphicData uri="http://schemas.openxmlformats.org/drawingml/2006/table">
            <a:tbl>
              <a:tblPr firstRow="1" bandRow="1">
                <a:tableStyleId>{B301B821-A1FF-4177-AEE7-76D212191A09}</a:tableStyleId>
              </a:tblPr>
              <a:tblGrid>
                <a:gridCol w="2905200">
                  <a:extLst>
                    <a:ext uri="{9D8B030D-6E8A-4147-A177-3AD203B41FA5}">
                      <a16:colId xmlns:a16="http://schemas.microsoft.com/office/drawing/2014/main" val="2629918978"/>
                    </a:ext>
                  </a:extLst>
                </a:gridCol>
              </a:tblGrid>
              <a:tr h="252000">
                <a:tc>
                  <a:txBody>
                    <a:bodyPr/>
                    <a:lstStyle/>
                    <a:p>
                      <a:pPr algn="ctr" fontAlgn="b"/>
                      <a:r>
                        <a:rPr lang="sv-SE" sz="1400" b="1" u="none" strike="noStrike">
                          <a:solidFill>
                            <a:schemeClr val="bg1"/>
                          </a:solidFill>
                          <a:effectLst/>
                        </a:rPr>
                        <a:t>Region Örebro län</a:t>
                      </a:r>
                      <a:endParaRPr lang="sv-SE" sz="1400" b="1" i="0" u="none" strike="noStrike">
                        <a:solidFill>
                          <a:schemeClr val="bg1"/>
                        </a:solidFill>
                        <a:effectLst/>
                        <a:latin typeface="+mn-lt"/>
                      </a:endParaRPr>
                    </a:p>
                  </a:txBody>
                  <a:tcPr marL="45720" marR="45720" marT="9720" marB="9720" anchor="ctr"/>
                </a:tc>
                <a:extLst>
                  <a:ext uri="{0D108BD9-81ED-4DB2-BD59-A6C34878D82A}">
                    <a16:rowId xmlns:a16="http://schemas.microsoft.com/office/drawing/2014/main" val="410871887"/>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Askersunds familjecentral</a:t>
                      </a:r>
                    </a:p>
                  </a:txBody>
                  <a:tcPr marL="45525" marR="45525" marT="9525" marB="10800" anchor="b"/>
                </a:tc>
                <a:extLst>
                  <a:ext uri="{0D108BD9-81ED-4DB2-BD59-A6C34878D82A}">
                    <a16:rowId xmlns:a16="http://schemas.microsoft.com/office/drawing/2014/main" val="2706563515"/>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Degerfors familjecentral</a:t>
                      </a:r>
                    </a:p>
                  </a:txBody>
                  <a:tcPr marL="45525" marR="45525" marT="9525" marB="10800" anchor="b"/>
                </a:tc>
                <a:extLst>
                  <a:ext uri="{0D108BD9-81ED-4DB2-BD59-A6C34878D82A}">
                    <a16:rowId xmlns:a16="http://schemas.microsoft.com/office/drawing/2014/main" val="2671585119"/>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Hallbergs familjecentral</a:t>
                      </a:r>
                    </a:p>
                  </a:txBody>
                  <a:tcPr marL="45525" marR="45525" marT="9525" marB="10800" anchor="b"/>
                </a:tc>
                <a:extLst>
                  <a:ext uri="{0D108BD9-81ED-4DB2-BD59-A6C34878D82A}">
                    <a16:rowId xmlns:a16="http://schemas.microsoft.com/office/drawing/2014/main" val="156181586"/>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Karlskoga familjecentral</a:t>
                      </a:r>
                    </a:p>
                  </a:txBody>
                  <a:tcPr marL="45525" marR="45525" marT="9525" marB="10800" anchor="b"/>
                </a:tc>
                <a:extLst>
                  <a:ext uri="{0D108BD9-81ED-4DB2-BD59-A6C34878D82A}">
                    <a16:rowId xmlns:a16="http://schemas.microsoft.com/office/drawing/2014/main" val="125022098"/>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Kumla familjecentral</a:t>
                      </a:r>
                    </a:p>
                  </a:txBody>
                  <a:tcPr marL="45525" marR="45525" marT="9525" marB="10800" anchor="b"/>
                </a:tc>
                <a:extLst>
                  <a:ext uri="{0D108BD9-81ED-4DB2-BD59-A6C34878D82A}">
                    <a16:rowId xmlns:a16="http://schemas.microsoft.com/office/drawing/2014/main" val="211432674"/>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Laxå familjecentral</a:t>
                      </a:r>
                    </a:p>
                  </a:txBody>
                  <a:tcPr marL="45525" marR="45525" marT="9525" marB="10800" anchor="b"/>
                </a:tc>
                <a:extLst>
                  <a:ext uri="{0D108BD9-81ED-4DB2-BD59-A6C34878D82A}">
                    <a16:rowId xmlns:a16="http://schemas.microsoft.com/office/drawing/2014/main" val="3254865073"/>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Lindesbergs familjecentral</a:t>
                      </a:r>
                    </a:p>
                  </a:txBody>
                  <a:tcPr marL="45525" marR="45525" marT="9525" marB="10800" anchor="b"/>
                </a:tc>
                <a:extLst>
                  <a:ext uri="{0D108BD9-81ED-4DB2-BD59-A6C34878D82A}">
                    <a16:rowId xmlns:a16="http://schemas.microsoft.com/office/drawing/2014/main" val="3590273743"/>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Varberga</a:t>
                      </a:r>
                    </a:p>
                  </a:txBody>
                  <a:tcPr marL="45525" marR="45525" marT="9525" marB="10800" anchor="b"/>
                </a:tc>
                <a:extLst>
                  <a:ext uri="{0D108BD9-81ED-4DB2-BD59-A6C34878D82A}">
                    <a16:rowId xmlns:a16="http://schemas.microsoft.com/office/drawing/2014/main" val="3533795246"/>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Vivalla</a:t>
                      </a:r>
                    </a:p>
                  </a:txBody>
                  <a:tcPr marL="45525" marR="45525" marT="9525" marB="10800" anchor="b"/>
                </a:tc>
                <a:extLst>
                  <a:ext uri="{0D108BD9-81ED-4DB2-BD59-A6C34878D82A}">
                    <a16:rowId xmlns:a16="http://schemas.microsoft.com/office/drawing/2014/main" val="4247458381"/>
                  </a:ext>
                </a:extLst>
              </a:tr>
              <a:tr h="130495">
                <a:tc>
                  <a:txBody>
                    <a:bodyPr/>
                    <a:lstStyle/>
                    <a:p>
                      <a:pPr marL="0" algn="l" defTabSz="914423" rtl="0" eaLnBrk="1" fontAlgn="b" latinLnBrk="0" hangingPunct="1"/>
                      <a:r>
                        <a:rPr lang="sv-SE" sz="1200" b="0" u="none" strike="noStrike" kern="1200">
                          <a:solidFill>
                            <a:srgbClr val="000000"/>
                          </a:solidFill>
                          <a:effectLst/>
                          <a:latin typeface="+mn-lt"/>
                          <a:ea typeface="+mn-ea"/>
                          <a:cs typeface="+mn-cs"/>
                        </a:rPr>
                        <a:t>Östernärke (Odensbacken)</a:t>
                      </a:r>
                    </a:p>
                  </a:txBody>
                  <a:tcPr marL="45525" marR="45525" marT="9525" marB="10800" anchor="b"/>
                </a:tc>
                <a:extLst>
                  <a:ext uri="{0D108BD9-81ED-4DB2-BD59-A6C34878D82A}">
                    <a16:rowId xmlns:a16="http://schemas.microsoft.com/office/drawing/2014/main" val="867178031"/>
                  </a:ext>
                </a:extLst>
              </a:tr>
            </a:tbl>
          </a:graphicData>
        </a:graphic>
      </p:graphicFrame>
      <p:graphicFrame>
        <p:nvGraphicFramePr>
          <p:cNvPr id="2" name="Platshållare för innehåll 7">
            <a:extLst>
              <a:ext uri="{FF2B5EF4-FFF2-40B4-BE49-F238E27FC236}">
                <a16:creationId xmlns:a16="http://schemas.microsoft.com/office/drawing/2014/main" id="{BAD9223E-A7FE-48E0-8F46-B0C0F9D70164}"/>
              </a:ext>
            </a:extLst>
          </p:cNvPr>
          <p:cNvGraphicFramePr>
            <a:graphicFrameLocks/>
          </p:cNvGraphicFramePr>
          <p:nvPr/>
        </p:nvGraphicFramePr>
        <p:xfrm>
          <a:off x="490889" y="4359970"/>
          <a:ext cx="2903347" cy="1674435"/>
        </p:xfrm>
        <a:graphic>
          <a:graphicData uri="http://schemas.openxmlformats.org/drawingml/2006/table">
            <a:tbl>
              <a:tblPr firstRow="1" bandRow="1">
                <a:tableStyleId>{B301B821-A1FF-4177-AEE7-76D212191A09}</a:tableStyleId>
              </a:tblPr>
              <a:tblGrid>
                <a:gridCol w="2903347">
                  <a:extLst>
                    <a:ext uri="{9D8B030D-6E8A-4147-A177-3AD203B41FA5}">
                      <a16:colId xmlns:a16="http://schemas.microsoft.com/office/drawing/2014/main" val="2629918978"/>
                    </a:ext>
                  </a:extLst>
                </a:gridCol>
              </a:tblGrid>
              <a:tr h="252000">
                <a:tc>
                  <a:txBody>
                    <a:bodyPr/>
                    <a:lstStyle/>
                    <a:p>
                      <a:pPr algn="ctr" fontAlgn="b"/>
                      <a:r>
                        <a:rPr lang="sv-SE" sz="1400" b="1" i="0" u="none" strike="noStrike">
                          <a:solidFill>
                            <a:schemeClr val="bg1"/>
                          </a:solidFill>
                          <a:effectLst/>
                          <a:latin typeface="+mn-lt"/>
                        </a:rPr>
                        <a:t>Kronoberg</a:t>
                      </a:r>
                    </a:p>
                  </a:txBody>
                  <a:tcPr marL="45525" marR="45525" marT="9525" marB="10800" anchor="ctr"/>
                </a:tc>
                <a:extLst>
                  <a:ext uri="{0D108BD9-81ED-4DB2-BD59-A6C34878D82A}">
                    <a16:rowId xmlns:a16="http://schemas.microsoft.com/office/drawing/2014/main" val="410871887"/>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Araby Familjecentral</a:t>
                      </a:r>
                    </a:p>
                  </a:txBody>
                  <a:tcPr marL="45525" marR="45525" marT="9525" marB="10800" anchor="b"/>
                </a:tc>
                <a:extLst>
                  <a:ext uri="{0D108BD9-81ED-4DB2-BD59-A6C34878D82A}">
                    <a16:rowId xmlns:a16="http://schemas.microsoft.com/office/drawing/2014/main" val="2706563515"/>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 Lessebo</a:t>
                      </a:r>
                    </a:p>
                  </a:txBody>
                  <a:tcPr marL="45525" marR="45525" marT="9525" marB="10800" anchor="b"/>
                </a:tc>
                <a:extLst>
                  <a:ext uri="{0D108BD9-81ED-4DB2-BD59-A6C34878D82A}">
                    <a16:rowId xmlns:a16="http://schemas.microsoft.com/office/drawing/2014/main" val="2671585119"/>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Fyrklövern</a:t>
                      </a:r>
                    </a:p>
                  </a:txBody>
                  <a:tcPr marL="45525" marR="45525" marT="9525" marB="10800" anchor="b"/>
                </a:tc>
                <a:extLst>
                  <a:ext uri="{0D108BD9-81ED-4DB2-BD59-A6C34878D82A}">
                    <a16:rowId xmlns:a16="http://schemas.microsoft.com/office/drawing/2014/main" val="156181586"/>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Lönnen</a:t>
                      </a:r>
                    </a:p>
                  </a:txBody>
                  <a:tcPr marL="45525" marR="45525" marT="9525" marB="10800" anchor="b"/>
                </a:tc>
                <a:extLst>
                  <a:ext uri="{0D108BD9-81ED-4DB2-BD59-A6C34878D82A}">
                    <a16:rowId xmlns:a16="http://schemas.microsoft.com/office/drawing/2014/main" val="125022098"/>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Familjecentralen Uppvidinge</a:t>
                      </a:r>
                    </a:p>
                  </a:txBody>
                  <a:tcPr marL="45525" marR="45525" marT="9525" marB="10800" anchor="b"/>
                </a:tc>
                <a:extLst>
                  <a:ext uri="{0D108BD9-81ED-4DB2-BD59-A6C34878D82A}">
                    <a16:rowId xmlns:a16="http://schemas.microsoft.com/office/drawing/2014/main" val="211432674"/>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Ljungby/Lagan familjecentraler</a:t>
                      </a:r>
                    </a:p>
                  </a:txBody>
                  <a:tcPr marL="45525" marR="45525" marT="9525" marB="10800" anchor="b"/>
                </a:tc>
                <a:extLst>
                  <a:ext uri="{0D108BD9-81ED-4DB2-BD59-A6C34878D82A}">
                    <a16:rowId xmlns:a16="http://schemas.microsoft.com/office/drawing/2014/main" val="3254865073"/>
                  </a:ext>
                </a:extLst>
              </a:tr>
              <a:tr h="58707">
                <a:tc>
                  <a:txBody>
                    <a:bodyPr/>
                    <a:lstStyle/>
                    <a:p>
                      <a:pPr marL="0" algn="l" defTabSz="914423" rtl="0" eaLnBrk="1" fontAlgn="b" latinLnBrk="0" hangingPunct="1">
                        <a:buNone/>
                      </a:pPr>
                      <a:r>
                        <a:rPr lang="sv-SE" sz="1200" b="0" i="0" u="none" strike="noStrike" kern="1200">
                          <a:solidFill>
                            <a:srgbClr val="000000"/>
                          </a:solidFill>
                          <a:effectLst/>
                          <a:latin typeface="+mn-lt"/>
                          <a:ea typeface="+mn-ea"/>
                          <a:cs typeface="+mn-cs"/>
                        </a:rPr>
                        <a:t>Älmhults Familjecentral</a:t>
                      </a:r>
                    </a:p>
                  </a:txBody>
                  <a:tcPr marL="45525" marR="45525" marT="9525" marB="10800" anchor="b"/>
                </a:tc>
                <a:extLst>
                  <a:ext uri="{0D108BD9-81ED-4DB2-BD59-A6C34878D82A}">
                    <a16:rowId xmlns:a16="http://schemas.microsoft.com/office/drawing/2014/main" val="3590273743"/>
                  </a:ext>
                </a:extLst>
              </a:tr>
            </a:tbl>
          </a:graphicData>
        </a:graphic>
      </p:graphicFrame>
    </p:spTree>
    <p:extLst>
      <p:ext uri="{BB962C8B-B14F-4D97-AF65-F5344CB8AC3E}">
        <p14:creationId xmlns:p14="http://schemas.microsoft.com/office/powerpoint/2010/main" val="2779273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fontScale="90000"/>
          </a:bodyPr>
          <a:lstStyle/>
          <a:p>
            <a:r>
              <a:rPr lang="sv-SE"/>
              <a:t>Resultat samverkansenkät - medarbetare</a:t>
            </a:r>
          </a:p>
        </p:txBody>
      </p:sp>
    </p:spTree>
    <p:extLst>
      <p:ext uri="{BB962C8B-B14F-4D97-AF65-F5344CB8AC3E}">
        <p14:creationId xmlns:p14="http://schemas.microsoft.com/office/powerpoint/2010/main" val="1846545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a:t>Jag arbetar på:</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078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4"/>
            <a:ext cx="8543925" cy="990851"/>
          </a:xfrm>
        </p:spPr>
        <p:txBody>
          <a:bodyPr/>
          <a:lstStyle/>
          <a:p>
            <a:r>
              <a:rPr lang="en-GB" sz="2000" b="1" err="1"/>
              <a:t>Skatta</a:t>
            </a:r>
            <a:r>
              <a:rPr lang="en-GB" sz="2000" b="1"/>
              <a:t> </a:t>
            </a:r>
            <a:r>
              <a:rPr lang="en-GB" sz="2000" b="1" err="1"/>
              <a:t>ditt</a:t>
            </a:r>
            <a:r>
              <a:rPr lang="en-GB" sz="2000" b="1"/>
              <a:t> </a:t>
            </a:r>
            <a:r>
              <a:rPr lang="en-GB" sz="2000" b="1" err="1"/>
              <a:t>svar</a:t>
            </a:r>
            <a:r>
              <a:rPr lang="en-GB" sz="2000" b="1"/>
              <a:t> </a:t>
            </a:r>
            <a:r>
              <a:rPr lang="en-GB" sz="2000" b="1" err="1"/>
              <a:t>från</a:t>
            </a:r>
            <a:r>
              <a:rPr lang="en-GB" sz="2000" b="1"/>
              <a:t> 1–5 </a:t>
            </a:r>
            <a:r>
              <a:rPr lang="en-GB" sz="2000" b="1" err="1"/>
              <a:t>där</a:t>
            </a:r>
            <a:r>
              <a:rPr lang="en-GB" sz="2000" b="1"/>
              <a:t> 1 stammer </a:t>
            </a:r>
            <a:r>
              <a:rPr lang="en-GB" sz="2000" b="1" err="1"/>
              <a:t>mycket</a:t>
            </a:r>
            <a:r>
              <a:rPr lang="en-GB" sz="2000" b="1"/>
              <a:t> </a:t>
            </a:r>
            <a:r>
              <a:rPr lang="en-GB" sz="2000" b="1" err="1"/>
              <a:t>dåligt</a:t>
            </a:r>
            <a:r>
              <a:rPr lang="en-GB" sz="2000" b="1"/>
              <a:t> och 5 </a:t>
            </a:r>
            <a:r>
              <a:rPr lang="en-GB" sz="2000" b="1" err="1"/>
              <a:t>mycket</a:t>
            </a:r>
            <a:r>
              <a:rPr lang="en-GB" sz="2000" b="1"/>
              <a:t> bra</a:t>
            </a:r>
            <a:r>
              <a:rPr lang="en-GB"/>
              <a:t/>
            </a:r>
            <a:br>
              <a:rPr lang="en-GB"/>
            </a:br>
            <a:r>
              <a:rPr lang="en-GB" sz="1400" b="0" i="1" err="1"/>
              <a:t>Besvara</a:t>
            </a:r>
            <a:r>
              <a:rPr lang="en-GB" sz="1400" b="0" i="1"/>
              <a:t> med </a:t>
            </a:r>
            <a:r>
              <a:rPr lang="en-GB" sz="1400" b="0" i="1" err="1"/>
              <a:t>utgångspunkt</a:t>
            </a:r>
            <a:r>
              <a:rPr lang="en-GB" sz="1400" b="0" i="1"/>
              <a:t> </a:t>
            </a:r>
            <a:r>
              <a:rPr lang="en-GB" sz="1400" b="0" i="1" err="1"/>
              <a:t>från</a:t>
            </a:r>
            <a:r>
              <a:rPr lang="en-GB" sz="1400" b="0" i="1"/>
              <a:t> </a:t>
            </a:r>
            <a:r>
              <a:rPr lang="en-GB" sz="1400" b="0" i="1" err="1"/>
              <a:t>blivande</a:t>
            </a:r>
            <a:r>
              <a:rPr lang="en-GB" sz="1400" b="0" i="1"/>
              <a:t> </a:t>
            </a:r>
            <a:r>
              <a:rPr lang="en-GB" sz="1400" b="0" i="1" err="1"/>
              <a:t>föräldrar</a:t>
            </a:r>
            <a:r>
              <a:rPr lang="en-GB" sz="1400" b="0" i="1"/>
              <a:t> barn, </a:t>
            </a:r>
            <a:r>
              <a:rPr lang="en-GB" sz="1400" b="0" i="1" err="1"/>
              <a:t>föräldrar</a:t>
            </a:r>
            <a:r>
              <a:rPr lang="en-GB" sz="1400" b="0" i="1"/>
              <a:t> och </a:t>
            </a:r>
            <a:r>
              <a:rPr lang="en-GB" sz="1400" b="0" i="1" err="1"/>
              <a:t>andra</a:t>
            </a:r>
            <a:r>
              <a:rPr lang="en-GB" sz="1400" b="0" i="1"/>
              <a:t> </a:t>
            </a:r>
            <a:r>
              <a:rPr lang="en-GB" sz="1400" b="0" i="1" err="1"/>
              <a:t>viktiga</a:t>
            </a:r>
            <a:r>
              <a:rPr lang="en-GB" sz="1400" b="0" i="1"/>
              <a:t> </a:t>
            </a:r>
            <a:r>
              <a:rPr lang="en-GB" sz="1400" b="0" i="1" err="1"/>
              <a:t>vuxnas</a:t>
            </a:r>
            <a:r>
              <a:rPr lang="en-GB" sz="1400" b="0" i="1"/>
              <a:t> </a:t>
            </a:r>
            <a:r>
              <a:rPr lang="en-GB" sz="1400" b="0" i="1" err="1"/>
              <a:t>bästa</a:t>
            </a:r>
            <a:r>
              <a:rPr lang="en-GB" sz="1400" b="0" i="1"/>
              <a:t>.</a:t>
            </a:r>
            <a:r>
              <a:rPr lang="en-GB" sz="1400" b="0"/>
              <a:t> </a:t>
            </a:r>
            <a:br>
              <a:rPr lang="en-GB" sz="1400" b="0"/>
            </a:br>
            <a:r>
              <a:rPr lang="en-GB" sz="1400" b="0"/>
              <a:t/>
            </a:r>
            <a:br>
              <a:rPr lang="en-GB" sz="1400" b="0"/>
            </a:br>
            <a:r>
              <a:rPr lang="en-GB" sz="1400" b="0"/>
              <a:t>(</a:t>
            </a:r>
            <a:r>
              <a:rPr lang="en-GB" sz="1400" b="0" err="1"/>
              <a:t>Medelvärde</a:t>
            </a:r>
            <a:r>
              <a:rPr lang="en-GB" sz="1400" b="0"/>
              <a:t>)</a:t>
            </a:r>
            <a:endParaRPr lang="en-GB" b="0"/>
          </a:p>
        </p:txBody>
      </p:sp>
      <p:graphicFrame>
        <p:nvGraphicFramePr>
          <p:cNvPr id="5" name="Platshållare för innehåll 16">
            <a:extLst>
              <a:ext uri="{FF2B5EF4-FFF2-40B4-BE49-F238E27FC236}">
                <a16:creationId xmlns:a16="http://schemas.microsoft.com/office/drawing/2014/main" id="{4B103662-7AF3-6157-B1F1-E568091878E7}"/>
              </a:ext>
            </a:extLst>
          </p:cNvPr>
          <p:cNvGraphicFramePr>
            <a:graphicFrameLocks noGrp="1"/>
          </p:cNvGraphicFramePr>
          <p:nvPr>
            <p:ph sz="quarter" idx="4"/>
          </p:nvPr>
        </p:nvGraphicFramePr>
        <p:xfrm>
          <a:off x="796834" y="1711232"/>
          <a:ext cx="8543925" cy="4705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720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Nationellt</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Kvalitetsuppföljning</a:t>
            </a:r>
          </a:p>
        </p:txBody>
      </p:sp>
    </p:spTree>
    <p:extLst>
      <p:ext uri="{BB962C8B-B14F-4D97-AF65-F5344CB8AC3E}">
        <p14:creationId xmlns:p14="http://schemas.microsoft.com/office/powerpoint/2010/main" val="320097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a:t>Lysio Research har för Föreningen För Familjecentralers Främjandes (FFFF) räkning genomfört en kvalitetsuppföljning bland </a:t>
            </a:r>
            <a:r>
              <a:rPr lang="sv-SE" sz="1400" kern="100">
                <a:effectLst/>
                <a:ea typeface="Aptos" panose="020B0004020202020204" pitchFamily="34" charset="0"/>
                <a:cs typeface="Times New Roman" panose="02020603050405020304" pitchFamily="18" charset="0"/>
              </a:rPr>
              <a:t>familjecentraler/familjecentralsliknande verksamheter.</a:t>
            </a:r>
            <a:r>
              <a:rPr lang="sv-SE" sz="1400"/>
              <a:t> </a:t>
            </a:r>
          </a:p>
          <a:p>
            <a:pPr marL="0" indent="0">
              <a:lnSpc>
                <a:spcPct val="120000"/>
              </a:lnSpc>
              <a:buNone/>
            </a:pPr>
            <a:r>
              <a:rPr lang="sv-SE" sz="1400"/>
              <a:t>I resultatet ingår familjecentraler/</a:t>
            </a:r>
            <a:br>
              <a:rPr lang="sv-SE" sz="1400"/>
            </a:br>
            <a:r>
              <a:rPr lang="sv-SE" sz="1400"/>
              <a:t>familjecentralsliknande verksamheter enligt den </a:t>
            </a:r>
            <a:r>
              <a:rPr lang="sv-SE" sz="1400" b="1"/>
              <a:t>nationella definitionen</a:t>
            </a:r>
            <a:r>
              <a:rPr lang="sv-SE" sz="1400"/>
              <a:t>:</a:t>
            </a:r>
          </a:p>
          <a:p>
            <a:pPr marL="0" indent="0">
              <a:lnSpc>
                <a:spcPct val="120000"/>
              </a:lnSpc>
              <a:buNone/>
            </a:pPr>
            <a:r>
              <a:rPr lang="sv-SE" sz="1400" kern="100">
                <a:effectLst/>
                <a:ea typeface="Aptos" panose="020B0004020202020204" pitchFamily="34" charset="0"/>
                <a:cs typeface="Arial" panose="020B0604020202020204" pitchFamily="34" charset="0"/>
              </a:rPr>
              <a:t>På en familjecentral är de fyra basverksamheterna mödrahälsovård, barnhälsovård, förebyggande socialtjänst och öppen förskola samlokaliserade*  </a:t>
            </a:r>
          </a:p>
          <a:p>
            <a:pPr marL="0" indent="0">
              <a:buNone/>
            </a:pPr>
            <a:r>
              <a:rPr lang="sv-SE" sz="1400" kern="100">
                <a:effectLst/>
                <a:ea typeface="Aptos" panose="020B0004020202020204" pitchFamily="34" charset="0"/>
                <a:cs typeface="Arial" panose="020B0604020202020204" pitchFamily="34" charset="0"/>
              </a:rPr>
              <a:t>Med en familjecentralsliknande verksamhet avses en samlokaliserad* verksamhet med minst barnhälsovård i samverkan med öppen förskola och/eller förebyggande socialtjänst. </a:t>
            </a:r>
            <a:br>
              <a:rPr lang="sv-SE" sz="1400" kern="100">
                <a:effectLst/>
                <a:ea typeface="Aptos" panose="020B0004020202020204" pitchFamily="34" charset="0"/>
                <a:cs typeface="Arial" panose="020B0604020202020204" pitchFamily="34" charset="0"/>
              </a:rPr>
            </a:br>
            <a:endParaRPr lang="sv-SE" sz="1400" kern="100">
              <a:effectLst/>
              <a:ea typeface="Aptos" panose="020B0004020202020204" pitchFamily="34" charset="0"/>
              <a:cs typeface="Arial" panose="020B0604020202020204" pitchFamily="34" charset="0"/>
            </a:endParaRPr>
          </a:p>
          <a:p>
            <a:pPr marL="0" indent="0">
              <a:buNone/>
            </a:pPr>
            <a:r>
              <a:rPr lang="sv-SE" sz="1200" kern="100">
                <a:effectLst/>
                <a:ea typeface="Aptos" panose="020B0004020202020204" pitchFamily="34" charset="0"/>
                <a:cs typeface="Arial" panose="020B0604020202020204" pitchFamily="34" charset="0"/>
              </a:rPr>
              <a:t>*Samlokalisering innebär att hela den ordinarie verksamheten som respektive part bedriver ska vara förlagd till familjecentralen eller den familjecentralsliknande verksamheten.</a:t>
            </a:r>
          </a:p>
          <a:p>
            <a:pPr marL="0" indent="0">
              <a:lnSpc>
                <a:spcPct val="120000"/>
              </a:lnSpc>
              <a:buFont typeface="Arial" panose="020B0604020202020204" pitchFamily="34" charset="0"/>
              <a:buNone/>
            </a:pPr>
            <a:endParaRPr lang="sv-SE" sz="1400" baseline="30000">
              <a:cs typeface="Arial" panose="020B0604020202020204" pitchFamily="34" charset="0"/>
            </a:endParaRPr>
          </a:p>
          <a:p>
            <a:pPr marL="0" indent="0">
              <a:lnSpc>
                <a:spcPct val="120000"/>
              </a:lnSpc>
              <a:buNone/>
            </a:pPr>
            <a:r>
              <a:rPr lang="sv-SE" sz="1400"/>
              <a:t>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3557202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blev lyssnad på bra bekräftelse om de vi diskuterat kring fick all stöd man behöver trevlig stund tillsammans
Blev rekommenderad av bvc sköterskan att komma til öppna förskolan med min då 3 månaders flicka. Var ensam med bebisen, fick så himla mycket stöd på alla sätt. Kommer vara evigt tacksam för öppna förskolan.
Blev yr av provtagning och kände mig svimfärdig. Personalen var väldigt hjälpsamma och snälla. Gav mig vatten, saft och möjlighet att ligga ner och vila. Så omtänksamt.
Blir alltid lyssnad på och känns som de gör det lilla extra för att jag ska få den bästa möjliga vård.
Blivit lyssnad på och fått bra råd och tips av personalen på bebiscafet. Känner att det är bästa dagen i veckan att få komma dit bli sedd och lyssnad på.
Blivit ordentligt lyssnad på och har fått stor tillit till er gällande mina barn och stöttning i föräldraskapet.
Blivit sedd och hörd i olika faser av allt vad det innebär med att bli förälder till amning och sovmönster.
Bokad tid till kurator och mammografi.
Bokade tid med kurator, märkte att jag behövde hjälp
Bokat in psykolog efter en jobbig förlossning
Bolla tankar om barnsutvevkling. Samt mat, och sömn
Bollning av idéer
Booking appointments from physiotherapist for our baby
Books and written materials on how to take care of our children in the area of diet, hygiene and other related matters.
Bra</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Länkar har tagits fram av </a:t>
            </a:r>
            <a:r>
              <a:rPr lang="sv-SE" sz="1400" err="1"/>
              <a:t>Lysio</a:t>
            </a:r>
            <a:r>
              <a:rPr lang="sv-SE" sz="140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nvGraphicFramePr>
        <p:xfrm>
          <a:off x="489274" y="4215984"/>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a:t>Enkät </a:t>
                      </a:r>
                    </a:p>
                  </a:txBody>
                  <a:tcPr anchor="ctr"/>
                </a:tc>
                <a:tc>
                  <a:txBody>
                    <a:bodyPr/>
                    <a:lstStyle/>
                    <a:p>
                      <a:r>
                        <a:rPr lang="sv-SE" sz="1100"/>
                        <a:t>Insamling start</a:t>
                      </a:r>
                    </a:p>
                  </a:txBody>
                  <a:tcPr anchor="ctr"/>
                </a:tc>
                <a:tc>
                  <a:txBody>
                    <a:bodyPr/>
                    <a:lstStyle/>
                    <a:p>
                      <a:r>
                        <a:rPr lang="sv-SE" sz="1100"/>
                        <a:t>Insamling slut </a:t>
                      </a:r>
                    </a:p>
                  </a:txBody>
                  <a:tcPr anchor="ctr"/>
                </a:tc>
                <a:tc>
                  <a:txBody>
                    <a:bodyPr/>
                    <a:lstStyle/>
                    <a:p>
                      <a:r>
                        <a:rPr lang="sv-SE" sz="1100"/>
                        <a:t>Antal svar</a:t>
                      </a:r>
                    </a:p>
                  </a:txBody>
                  <a:tcPr anchor="ctr"/>
                </a:tc>
                <a:tc>
                  <a:txBody>
                    <a:bodyPr/>
                    <a:lstStyle/>
                    <a:p>
                      <a:r>
                        <a:rPr lang="sv-SE" sz="1100"/>
                        <a:t>Antal deltagande</a:t>
                      </a:r>
                    </a:p>
                    <a:p>
                      <a:r>
                        <a:rPr lang="sv-SE" sz="1100"/>
                        <a:t>familjecentraler</a:t>
                      </a:r>
                    </a:p>
                  </a:txBody>
                  <a:tcPr anchor="ctr"/>
                </a:tc>
                <a:extLst>
                  <a:ext uri="{0D108BD9-81ED-4DB2-BD59-A6C34878D82A}">
                    <a16:rowId xmlns:a16="http://schemas.microsoft.com/office/drawing/2014/main" val="2820031394"/>
                  </a:ext>
                </a:extLst>
              </a:tr>
              <a:tr h="475379">
                <a:tc>
                  <a:txBody>
                    <a:bodyPr/>
                    <a:lstStyle/>
                    <a:p>
                      <a:r>
                        <a:rPr lang="sv-SE" sz="1200"/>
                        <a:t>Kvalitetsuppföljningen </a:t>
                      </a:r>
                    </a:p>
                  </a:txBody>
                  <a:tcPr anchor="ctr"/>
                </a:tc>
                <a:tc>
                  <a:txBody>
                    <a:bodyPr/>
                    <a:lstStyle/>
                    <a:p>
                      <a:r>
                        <a:rPr lang="sv-SE" sz="1200"/>
                        <a:t>2026-01-12</a:t>
                      </a:r>
                    </a:p>
                  </a:txBody>
                  <a:tcPr anchor="ctr"/>
                </a:tc>
                <a:tc>
                  <a:txBody>
                    <a:bodyPr/>
                    <a:lstStyle/>
                    <a:p>
                      <a:r>
                        <a:rPr lang="sv-SE" sz="1200"/>
                        <a:t>2026-01-28</a:t>
                      </a:r>
                    </a:p>
                  </a:txBody>
                  <a:tcPr anchor="ctr"/>
                </a:tc>
                <a:tc>
                  <a:txBody>
                    <a:bodyPr/>
                    <a:lstStyle/>
                    <a:p>
                      <a:r>
                        <a:rPr lang="sv-SE" sz="1200"/>
                        <a:t>119</a:t>
                      </a:r>
                    </a:p>
                  </a:txBody>
                  <a:tcPr anchor="ctr"/>
                </a:tc>
                <a:tc>
                  <a:txBody>
                    <a:bodyPr/>
                    <a:lstStyle/>
                    <a:p>
                      <a:r>
                        <a:rPr lang="sv-SE" sz="1200"/>
                        <a:t>119</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3597546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Svar från följande familjecentraler ingår i den nationella sammanställningen:</a:t>
            </a:r>
          </a:p>
        </p:txBody>
      </p:sp>
      <p:sp>
        <p:nvSpPr>
          <p:cNvPr id="5" name="Platshållare för innehåll 2">
            <a:extLst>
              <a:ext uri="{FF2B5EF4-FFF2-40B4-BE49-F238E27FC236}">
                <a16:creationId xmlns:a16="http://schemas.microsoft.com/office/drawing/2014/main" id="{1380ABB8-B4BC-5CF0-B756-C6A5E4BAA482}"/>
              </a:ext>
            </a:extLst>
          </p:cNvPr>
          <p:cNvSpPr>
            <a:spLocks noGrp="1"/>
          </p:cNvSpPr>
          <p:nvPr>
            <p:ph sz="half" idx="2"/>
          </p:nvPr>
        </p:nvSpPr>
        <p:spPr>
          <a:xfrm>
            <a:off x="489274" y="1376363"/>
            <a:ext cx="8555574" cy="5310876"/>
          </a:xfrm>
        </p:spPr>
        <p:txBody>
          <a:bodyPr numCol="3"/>
          <a:lstStyle/>
          <a:p>
            <a:pPr marL="0" indent="0">
              <a:lnSpc>
                <a:spcPct val="120000"/>
              </a:lnSpc>
              <a:spcBef>
                <a:spcPts val="100"/>
              </a:spcBef>
              <a:buNone/>
            </a:pPr>
            <a:r>
              <a:rPr lang="sv-SE" sz="1100" b="1"/>
              <a:t>Jönköping</a:t>
            </a:r>
            <a:r>
              <a:rPr lang="sv-SE" sz="1100"/>
              <a:t/>
            </a:r>
            <a:br>
              <a:rPr lang="sv-SE" sz="1100"/>
            </a:br>
            <a:r>
              <a:rPr lang="sv-SE" sz="1100"/>
              <a:t>Aneby</a:t>
            </a:r>
          </a:p>
          <a:p>
            <a:pPr marL="0" indent="0">
              <a:lnSpc>
                <a:spcPct val="120000"/>
              </a:lnSpc>
              <a:spcBef>
                <a:spcPts val="100"/>
              </a:spcBef>
              <a:buNone/>
            </a:pPr>
            <a:r>
              <a:rPr lang="sv-SE" sz="1100"/>
              <a:t>Bankeryd</a:t>
            </a:r>
          </a:p>
          <a:p>
            <a:pPr marL="0" indent="0">
              <a:lnSpc>
                <a:spcPct val="120000"/>
              </a:lnSpc>
              <a:spcBef>
                <a:spcPts val="100"/>
              </a:spcBef>
              <a:buNone/>
            </a:pPr>
            <a:r>
              <a:rPr lang="sv-SE" sz="1100" err="1"/>
              <a:t>Dalvik</a:t>
            </a:r>
            <a:endParaRPr lang="sv-SE" sz="1100"/>
          </a:p>
          <a:p>
            <a:pPr marL="0" indent="0">
              <a:lnSpc>
                <a:spcPct val="120000"/>
              </a:lnSpc>
              <a:spcBef>
                <a:spcPts val="100"/>
              </a:spcBef>
              <a:buNone/>
            </a:pPr>
            <a:r>
              <a:rPr lang="sv-SE" sz="1100"/>
              <a:t>Eksjö</a:t>
            </a:r>
          </a:p>
          <a:p>
            <a:pPr marL="0" indent="0">
              <a:lnSpc>
                <a:spcPct val="120000"/>
              </a:lnSpc>
              <a:spcBef>
                <a:spcPts val="100"/>
              </a:spcBef>
              <a:buNone/>
            </a:pPr>
            <a:r>
              <a:rPr lang="sv-SE" sz="1100"/>
              <a:t>Gislaved</a:t>
            </a:r>
          </a:p>
          <a:p>
            <a:pPr marL="0" indent="0">
              <a:lnSpc>
                <a:spcPct val="120000"/>
              </a:lnSpc>
              <a:spcBef>
                <a:spcPts val="100"/>
              </a:spcBef>
              <a:buNone/>
            </a:pPr>
            <a:r>
              <a:rPr lang="sv-SE" sz="1100"/>
              <a:t>Gnosjö</a:t>
            </a:r>
          </a:p>
          <a:p>
            <a:pPr marL="0" indent="0">
              <a:lnSpc>
                <a:spcPct val="120000"/>
              </a:lnSpc>
              <a:spcBef>
                <a:spcPts val="100"/>
              </a:spcBef>
              <a:buNone/>
            </a:pPr>
            <a:r>
              <a:rPr lang="sv-SE" sz="1100"/>
              <a:t>Gränna</a:t>
            </a:r>
          </a:p>
          <a:p>
            <a:pPr marL="0" indent="0">
              <a:lnSpc>
                <a:spcPct val="120000"/>
              </a:lnSpc>
              <a:spcBef>
                <a:spcPts val="100"/>
              </a:spcBef>
              <a:buNone/>
            </a:pPr>
            <a:r>
              <a:rPr lang="sv-SE" sz="1100"/>
              <a:t>Habo</a:t>
            </a:r>
          </a:p>
          <a:p>
            <a:pPr marL="0" indent="0">
              <a:lnSpc>
                <a:spcPct val="120000"/>
              </a:lnSpc>
              <a:spcBef>
                <a:spcPts val="100"/>
              </a:spcBef>
              <a:buNone/>
            </a:pPr>
            <a:r>
              <a:rPr lang="sv-SE" sz="1100"/>
              <a:t>Huskvarna</a:t>
            </a:r>
          </a:p>
          <a:p>
            <a:pPr marL="0" indent="0">
              <a:lnSpc>
                <a:spcPct val="120000"/>
              </a:lnSpc>
              <a:spcBef>
                <a:spcPts val="100"/>
              </a:spcBef>
              <a:buNone/>
            </a:pPr>
            <a:r>
              <a:rPr lang="sv-SE" sz="1100"/>
              <a:t>Mullsjö</a:t>
            </a:r>
          </a:p>
          <a:p>
            <a:pPr marL="0" indent="0">
              <a:lnSpc>
                <a:spcPct val="120000"/>
              </a:lnSpc>
              <a:spcBef>
                <a:spcPts val="100"/>
              </a:spcBef>
              <a:buNone/>
            </a:pPr>
            <a:r>
              <a:rPr lang="sv-SE" sz="1100"/>
              <a:t>Norrahammar</a:t>
            </a:r>
          </a:p>
          <a:p>
            <a:pPr marL="0" indent="0">
              <a:lnSpc>
                <a:spcPct val="120000"/>
              </a:lnSpc>
              <a:spcBef>
                <a:spcPts val="100"/>
              </a:spcBef>
              <a:buNone/>
            </a:pPr>
            <a:r>
              <a:rPr lang="sv-SE" sz="1100"/>
              <a:t>Nässjö</a:t>
            </a:r>
          </a:p>
          <a:p>
            <a:pPr marL="0" indent="0">
              <a:lnSpc>
                <a:spcPct val="120000"/>
              </a:lnSpc>
              <a:spcBef>
                <a:spcPts val="100"/>
              </a:spcBef>
              <a:buNone/>
            </a:pPr>
            <a:r>
              <a:rPr lang="sv-SE" sz="1100"/>
              <a:t>Rosenlund</a:t>
            </a:r>
          </a:p>
          <a:p>
            <a:pPr marL="0" indent="0">
              <a:lnSpc>
                <a:spcPct val="120000"/>
              </a:lnSpc>
              <a:spcBef>
                <a:spcPts val="100"/>
              </a:spcBef>
              <a:buNone/>
            </a:pPr>
            <a:r>
              <a:rPr lang="sv-SE" sz="1100"/>
              <a:t>Råslätt</a:t>
            </a:r>
          </a:p>
          <a:p>
            <a:pPr marL="0" indent="0">
              <a:lnSpc>
                <a:spcPct val="120000"/>
              </a:lnSpc>
              <a:spcBef>
                <a:spcPts val="100"/>
              </a:spcBef>
              <a:buNone/>
            </a:pPr>
            <a:r>
              <a:rPr lang="sv-SE" sz="1100" err="1"/>
              <a:t>Smålandstenar</a:t>
            </a:r>
            <a:endParaRPr lang="sv-SE" sz="1100"/>
          </a:p>
          <a:p>
            <a:pPr marL="0" indent="0">
              <a:lnSpc>
                <a:spcPct val="120000"/>
              </a:lnSpc>
              <a:spcBef>
                <a:spcPts val="100"/>
              </a:spcBef>
              <a:buNone/>
            </a:pPr>
            <a:r>
              <a:rPr lang="sv-SE" sz="1100" err="1"/>
              <a:t>Sävjö</a:t>
            </a:r>
            <a:endParaRPr lang="sv-SE" sz="1100"/>
          </a:p>
          <a:p>
            <a:pPr marL="0" indent="0">
              <a:lnSpc>
                <a:spcPct val="120000"/>
              </a:lnSpc>
              <a:spcBef>
                <a:spcPts val="100"/>
              </a:spcBef>
              <a:buNone/>
            </a:pPr>
            <a:r>
              <a:rPr lang="sv-SE" sz="1100"/>
              <a:t>Tenhult</a:t>
            </a:r>
          </a:p>
          <a:p>
            <a:pPr marL="0" indent="0">
              <a:lnSpc>
                <a:spcPct val="120000"/>
              </a:lnSpc>
              <a:spcBef>
                <a:spcPts val="100"/>
              </a:spcBef>
              <a:buNone/>
            </a:pPr>
            <a:r>
              <a:rPr lang="sv-SE" sz="1100"/>
              <a:t>Tranås</a:t>
            </a:r>
          </a:p>
          <a:p>
            <a:pPr marL="0" indent="0">
              <a:lnSpc>
                <a:spcPct val="120000"/>
              </a:lnSpc>
              <a:spcBef>
                <a:spcPts val="100"/>
              </a:spcBef>
              <a:buNone/>
            </a:pPr>
            <a:r>
              <a:rPr lang="sv-SE" sz="1100"/>
              <a:t>Vaggeryd</a:t>
            </a:r>
          </a:p>
          <a:p>
            <a:pPr marL="0" indent="0">
              <a:lnSpc>
                <a:spcPct val="120000"/>
              </a:lnSpc>
              <a:spcBef>
                <a:spcPts val="100"/>
              </a:spcBef>
              <a:buNone/>
            </a:pPr>
            <a:r>
              <a:rPr lang="sv-SE" sz="1100"/>
              <a:t>Vetlanda</a:t>
            </a:r>
          </a:p>
          <a:p>
            <a:pPr marL="0" indent="0">
              <a:lnSpc>
                <a:spcPct val="120000"/>
              </a:lnSpc>
              <a:spcBef>
                <a:spcPts val="100"/>
              </a:spcBef>
              <a:buNone/>
            </a:pPr>
            <a:r>
              <a:rPr lang="sv-SE" sz="1100"/>
              <a:t>Värnamo</a:t>
            </a:r>
          </a:p>
          <a:p>
            <a:pPr marL="0" indent="0">
              <a:lnSpc>
                <a:spcPct val="120000"/>
              </a:lnSpc>
              <a:spcBef>
                <a:spcPts val="100"/>
              </a:spcBef>
              <a:buNone/>
            </a:pPr>
            <a:r>
              <a:rPr lang="sv-SE" sz="1100"/>
              <a:t>Väster</a:t>
            </a:r>
          </a:p>
          <a:p>
            <a:pPr marL="0" indent="0">
              <a:lnSpc>
                <a:spcPct val="120000"/>
              </a:lnSpc>
              <a:spcBef>
                <a:spcPts val="100"/>
              </a:spcBef>
              <a:buNone/>
            </a:pPr>
            <a:r>
              <a:rPr lang="sv-SE" sz="1100"/>
              <a:t>Öxnehaga</a:t>
            </a:r>
          </a:p>
          <a:p>
            <a:pPr marL="0" indent="0">
              <a:lnSpc>
                <a:spcPct val="120000"/>
              </a:lnSpc>
              <a:spcBef>
                <a:spcPts val="100"/>
              </a:spcBef>
              <a:buNone/>
            </a:pPr>
            <a:r>
              <a:rPr lang="sv-SE" sz="1100" b="1"/>
              <a:t>Kalmar</a:t>
            </a:r>
          </a:p>
          <a:p>
            <a:pPr marL="0" indent="0">
              <a:lnSpc>
                <a:spcPct val="120000"/>
              </a:lnSpc>
              <a:spcBef>
                <a:spcPts val="100"/>
              </a:spcBef>
              <a:buNone/>
            </a:pPr>
            <a:r>
              <a:rPr lang="sv-SE" sz="1100"/>
              <a:t>Borgholm</a:t>
            </a:r>
          </a:p>
          <a:p>
            <a:pPr marL="0" indent="0">
              <a:lnSpc>
                <a:spcPct val="120000"/>
              </a:lnSpc>
              <a:spcBef>
                <a:spcPts val="100"/>
              </a:spcBef>
              <a:buNone/>
            </a:pPr>
            <a:r>
              <a:rPr lang="sv-SE" sz="1100"/>
              <a:t>Emmaboda</a:t>
            </a:r>
          </a:p>
          <a:p>
            <a:pPr marL="0" indent="0">
              <a:lnSpc>
                <a:spcPct val="120000"/>
              </a:lnSpc>
              <a:spcBef>
                <a:spcPts val="100"/>
              </a:spcBef>
              <a:buNone/>
            </a:pPr>
            <a:r>
              <a:rPr lang="sv-SE" sz="1100"/>
              <a:t>Färjestaden</a:t>
            </a:r>
          </a:p>
          <a:p>
            <a:pPr marL="0" indent="0">
              <a:lnSpc>
                <a:spcPct val="120000"/>
              </a:lnSpc>
              <a:spcBef>
                <a:spcPts val="100"/>
              </a:spcBef>
              <a:buNone/>
            </a:pPr>
            <a:r>
              <a:rPr lang="sv-SE" sz="1100"/>
              <a:t>Gamleby</a:t>
            </a:r>
          </a:p>
          <a:p>
            <a:pPr marL="0" indent="0">
              <a:lnSpc>
                <a:spcPct val="120000"/>
              </a:lnSpc>
              <a:spcBef>
                <a:spcPts val="100"/>
              </a:spcBef>
              <a:buNone/>
            </a:pPr>
            <a:r>
              <a:rPr lang="sv-SE" sz="1100"/>
              <a:t>Hultsfred</a:t>
            </a:r>
          </a:p>
          <a:p>
            <a:pPr marL="0" indent="0">
              <a:lnSpc>
                <a:spcPct val="120000"/>
              </a:lnSpc>
              <a:spcBef>
                <a:spcPts val="100"/>
              </a:spcBef>
              <a:buNone/>
            </a:pPr>
            <a:r>
              <a:rPr lang="sv-SE" sz="1100"/>
              <a:t>Högsby</a:t>
            </a:r>
          </a:p>
          <a:p>
            <a:pPr marL="0" indent="0">
              <a:lnSpc>
                <a:spcPct val="120000"/>
              </a:lnSpc>
              <a:spcBef>
                <a:spcPts val="100"/>
              </a:spcBef>
              <a:buNone/>
            </a:pPr>
            <a:r>
              <a:rPr lang="sv-SE" sz="1100"/>
              <a:t>Kalmar</a:t>
            </a:r>
          </a:p>
          <a:p>
            <a:pPr marL="0" indent="0">
              <a:lnSpc>
                <a:spcPct val="120000"/>
              </a:lnSpc>
              <a:spcBef>
                <a:spcPts val="100"/>
              </a:spcBef>
              <a:buNone/>
            </a:pPr>
            <a:r>
              <a:rPr lang="sv-SE" sz="1100"/>
              <a:t>Lindsdal</a:t>
            </a:r>
          </a:p>
          <a:p>
            <a:pPr marL="0" indent="0">
              <a:lnSpc>
                <a:spcPct val="120000"/>
              </a:lnSpc>
              <a:spcBef>
                <a:spcPts val="100"/>
              </a:spcBef>
              <a:buNone/>
            </a:pPr>
            <a:r>
              <a:rPr lang="sv-SE" sz="1100"/>
              <a:t>Mönsterås</a:t>
            </a:r>
          </a:p>
          <a:p>
            <a:pPr marL="0" indent="0">
              <a:lnSpc>
                <a:spcPct val="120000"/>
              </a:lnSpc>
              <a:spcBef>
                <a:spcPts val="100"/>
              </a:spcBef>
              <a:buNone/>
            </a:pPr>
            <a:r>
              <a:rPr lang="sv-SE" sz="1100"/>
              <a:t>Norrliden</a:t>
            </a:r>
          </a:p>
          <a:p>
            <a:pPr marL="0" indent="0">
              <a:lnSpc>
                <a:spcPct val="120000"/>
              </a:lnSpc>
              <a:spcBef>
                <a:spcPts val="100"/>
              </a:spcBef>
              <a:buNone/>
            </a:pPr>
            <a:r>
              <a:rPr lang="sv-SE" sz="1100"/>
              <a:t>Nybro</a:t>
            </a:r>
          </a:p>
          <a:p>
            <a:pPr marL="0" indent="0">
              <a:lnSpc>
                <a:spcPct val="120000"/>
              </a:lnSpc>
              <a:spcBef>
                <a:spcPts val="100"/>
              </a:spcBef>
              <a:buNone/>
            </a:pPr>
            <a:r>
              <a:rPr lang="sv-SE" sz="1100"/>
              <a:t>Oskarshamn</a:t>
            </a:r>
          </a:p>
          <a:p>
            <a:pPr marL="0" indent="0">
              <a:lnSpc>
                <a:spcPct val="120000"/>
              </a:lnSpc>
              <a:spcBef>
                <a:spcPts val="100"/>
              </a:spcBef>
              <a:buNone/>
            </a:pPr>
            <a:r>
              <a:rPr lang="sv-SE" sz="1100" err="1"/>
              <a:t>Smedby</a:t>
            </a:r>
            <a:endParaRPr lang="sv-SE" sz="1100"/>
          </a:p>
          <a:p>
            <a:pPr marL="0" indent="0">
              <a:lnSpc>
                <a:spcPct val="120000"/>
              </a:lnSpc>
              <a:spcBef>
                <a:spcPts val="100"/>
              </a:spcBef>
              <a:buNone/>
            </a:pPr>
            <a:r>
              <a:rPr lang="sv-SE" sz="1100"/>
              <a:t>Södermöre</a:t>
            </a:r>
          </a:p>
          <a:p>
            <a:pPr marL="0" indent="0">
              <a:lnSpc>
                <a:spcPct val="120000"/>
              </a:lnSpc>
              <a:spcBef>
                <a:spcPts val="100"/>
              </a:spcBef>
              <a:buNone/>
            </a:pPr>
            <a:r>
              <a:rPr lang="sv-SE" sz="1100"/>
              <a:t>Torsås</a:t>
            </a:r>
          </a:p>
          <a:p>
            <a:pPr marL="0" indent="0">
              <a:lnSpc>
                <a:spcPct val="120000"/>
              </a:lnSpc>
              <a:spcBef>
                <a:spcPts val="100"/>
              </a:spcBef>
              <a:buNone/>
            </a:pPr>
            <a:r>
              <a:rPr lang="sv-SE" sz="1100"/>
              <a:t>Vimmerby</a:t>
            </a:r>
          </a:p>
          <a:p>
            <a:pPr marL="0" indent="0">
              <a:lnSpc>
                <a:spcPct val="120000"/>
              </a:lnSpc>
              <a:spcBef>
                <a:spcPts val="100"/>
              </a:spcBef>
              <a:buNone/>
            </a:pPr>
            <a:r>
              <a:rPr lang="sv-SE" sz="1100"/>
              <a:t>Västervik</a:t>
            </a:r>
          </a:p>
          <a:p>
            <a:pPr marL="0" indent="0">
              <a:lnSpc>
                <a:spcPct val="120000"/>
              </a:lnSpc>
              <a:spcBef>
                <a:spcPts val="100"/>
              </a:spcBef>
              <a:buNone/>
            </a:pPr>
            <a:endParaRPr lang="sv-SE" sz="1100"/>
          </a:p>
          <a:p>
            <a:pPr marL="0" indent="0">
              <a:lnSpc>
                <a:spcPct val="120000"/>
              </a:lnSpc>
              <a:spcBef>
                <a:spcPts val="100"/>
              </a:spcBef>
              <a:buNone/>
            </a:pPr>
            <a:r>
              <a:rPr lang="sv-SE" sz="1100" b="1"/>
              <a:t>Kronoberg</a:t>
            </a:r>
          </a:p>
          <a:p>
            <a:pPr marL="0" indent="0">
              <a:lnSpc>
                <a:spcPct val="120000"/>
              </a:lnSpc>
              <a:spcBef>
                <a:spcPts val="100"/>
              </a:spcBef>
              <a:buNone/>
            </a:pPr>
            <a:r>
              <a:rPr lang="sv-SE" sz="1100"/>
              <a:t>Familjecentralen Fyrklövern</a:t>
            </a:r>
          </a:p>
          <a:p>
            <a:pPr marL="0" indent="0">
              <a:lnSpc>
                <a:spcPct val="120000"/>
              </a:lnSpc>
              <a:spcBef>
                <a:spcPts val="100"/>
              </a:spcBef>
              <a:buNone/>
            </a:pPr>
            <a:r>
              <a:rPr lang="sv-SE" sz="1100"/>
              <a:t>Familjecentralen Lönnen</a:t>
            </a:r>
          </a:p>
          <a:p>
            <a:pPr marL="0" indent="0">
              <a:lnSpc>
                <a:spcPct val="120000"/>
              </a:lnSpc>
              <a:spcBef>
                <a:spcPts val="100"/>
              </a:spcBef>
              <a:buNone/>
            </a:pPr>
            <a:r>
              <a:rPr lang="sv-SE" sz="1100"/>
              <a:t>Familjecentralen </a:t>
            </a:r>
            <a:r>
              <a:rPr lang="sv-SE" sz="1100" err="1"/>
              <a:t>Uppvidinge</a:t>
            </a:r>
            <a:endParaRPr lang="sv-SE" sz="1100"/>
          </a:p>
          <a:p>
            <a:pPr marL="0" indent="0">
              <a:lnSpc>
                <a:spcPct val="120000"/>
              </a:lnSpc>
              <a:spcBef>
                <a:spcPts val="100"/>
              </a:spcBef>
              <a:buNone/>
            </a:pPr>
            <a:r>
              <a:rPr lang="sv-SE" sz="1100"/>
              <a:t>Älmhults Familjecentral</a:t>
            </a:r>
          </a:p>
          <a:p>
            <a:pPr marL="0" indent="0">
              <a:lnSpc>
                <a:spcPct val="120000"/>
              </a:lnSpc>
              <a:spcBef>
                <a:spcPts val="100"/>
              </a:spcBef>
              <a:buNone/>
            </a:pPr>
            <a:r>
              <a:rPr lang="sv-SE" sz="1100" b="1"/>
              <a:t>Västra Götaland</a:t>
            </a:r>
          </a:p>
          <a:p>
            <a:pPr marL="0" indent="0">
              <a:lnSpc>
                <a:spcPct val="120000"/>
              </a:lnSpc>
              <a:spcBef>
                <a:spcPts val="100"/>
              </a:spcBef>
              <a:buNone/>
            </a:pPr>
            <a:r>
              <a:rPr lang="sv-SE" sz="1100"/>
              <a:t>Bergsjöns Familjecentral</a:t>
            </a:r>
          </a:p>
          <a:p>
            <a:pPr marL="0" indent="0">
              <a:lnSpc>
                <a:spcPct val="120000"/>
              </a:lnSpc>
              <a:spcBef>
                <a:spcPts val="100"/>
              </a:spcBef>
              <a:buNone/>
            </a:pPr>
            <a:r>
              <a:rPr lang="sv-SE" sz="1100"/>
              <a:t>Familjecentralen Angered Centrum</a:t>
            </a:r>
          </a:p>
          <a:p>
            <a:pPr marL="0" indent="0">
              <a:lnSpc>
                <a:spcPct val="120000"/>
              </a:lnSpc>
              <a:spcBef>
                <a:spcPts val="100"/>
              </a:spcBef>
              <a:buNone/>
            </a:pPr>
            <a:r>
              <a:rPr lang="sv-SE" sz="1100"/>
              <a:t>Familjecentralen Lövgärdet</a:t>
            </a:r>
          </a:p>
          <a:p>
            <a:pPr marL="0" indent="0">
              <a:lnSpc>
                <a:spcPct val="120000"/>
              </a:lnSpc>
              <a:spcBef>
                <a:spcPts val="100"/>
              </a:spcBef>
              <a:buNone/>
            </a:pPr>
            <a:r>
              <a:rPr lang="sv-SE" sz="1100"/>
              <a:t>Familjecentralen Opalen</a:t>
            </a:r>
          </a:p>
          <a:p>
            <a:pPr marL="0" indent="0">
              <a:lnSpc>
                <a:spcPct val="120000"/>
              </a:lnSpc>
              <a:spcBef>
                <a:spcPts val="100"/>
              </a:spcBef>
              <a:buNone/>
            </a:pPr>
            <a:r>
              <a:rPr lang="sv-SE" sz="1100"/>
              <a:t>Familjecentralen Sandarna</a:t>
            </a:r>
          </a:p>
          <a:p>
            <a:pPr marL="0" indent="0">
              <a:lnSpc>
                <a:spcPct val="120000"/>
              </a:lnSpc>
              <a:spcBef>
                <a:spcPts val="100"/>
              </a:spcBef>
              <a:buNone/>
            </a:pPr>
            <a:r>
              <a:rPr lang="sv-SE" sz="1100"/>
              <a:t>Familjecentralen Sannegården</a:t>
            </a:r>
          </a:p>
          <a:p>
            <a:pPr marL="0" indent="0">
              <a:lnSpc>
                <a:spcPct val="120000"/>
              </a:lnSpc>
              <a:spcBef>
                <a:spcPts val="100"/>
              </a:spcBef>
              <a:buNone/>
            </a:pPr>
            <a:r>
              <a:rPr lang="sv-SE" sz="1100"/>
              <a:t>Familjecentralen Södra Biskopsgården</a:t>
            </a:r>
          </a:p>
          <a:p>
            <a:pPr marL="0" indent="0">
              <a:lnSpc>
                <a:spcPct val="120000"/>
              </a:lnSpc>
              <a:spcBef>
                <a:spcPts val="100"/>
              </a:spcBef>
              <a:buNone/>
            </a:pPr>
            <a:r>
              <a:rPr lang="sv-SE" sz="1100"/>
              <a:t>Familjecentralen Trädet</a:t>
            </a:r>
          </a:p>
          <a:p>
            <a:pPr marL="0" indent="0">
              <a:lnSpc>
                <a:spcPct val="120000"/>
              </a:lnSpc>
              <a:spcBef>
                <a:spcPts val="100"/>
              </a:spcBef>
              <a:buNone/>
            </a:pPr>
            <a:r>
              <a:rPr lang="sv-SE" sz="1100"/>
              <a:t>Familjecentralen Tuve</a:t>
            </a:r>
          </a:p>
          <a:p>
            <a:pPr marL="0" indent="0">
              <a:lnSpc>
                <a:spcPct val="120000"/>
              </a:lnSpc>
              <a:spcBef>
                <a:spcPts val="100"/>
              </a:spcBef>
              <a:buNone/>
            </a:pPr>
            <a:r>
              <a:rPr lang="sv-SE" sz="1100"/>
              <a:t>Hjällbo Familjecentral</a:t>
            </a:r>
            <a:endParaRPr lang="sv-SE" sz="1100" b="1"/>
          </a:p>
        </p:txBody>
      </p:sp>
    </p:spTree>
    <p:extLst>
      <p:ext uri="{BB962C8B-B14F-4D97-AF65-F5344CB8AC3E}">
        <p14:creationId xmlns:p14="http://schemas.microsoft.com/office/powerpoint/2010/main" val="3021840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6CE3B-2E07-F7A7-37EC-05D4896F9D22}"/>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168999AB-75A1-A6DF-2297-17D51F65F5C3}"/>
              </a:ext>
            </a:extLst>
          </p:cNvPr>
          <p:cNvSpPr>
            <a:spLocks noGrp="1"/>
          </p:cNvSpPr>
          <p:nvPr>
            <p:ph type="title"/>
          </p:nvPr>
        </p:nvSpPr>
        <p:spPr/>
        <p:txBody>
          <a:bodyPr/>
          <a:lstStyle/>
          <a:p>
            <a:r>
              <a:rPr lang="sv-SE"/>
              <a:t>Svar från följande familjecentraler ingår i den nationella sammanställningen:</a:t>
            </a:r>
          </a:p>
        </p:txBody>
      </p:sp>
      <p:sp>
        <p:nvSpPr>
          <p:cNvPr id="5" name="Platshållare för innehåll 2">
            <a:extLst>
              <a:ext uri="{FF2B5EF4-FFF2-40B4-BE49-F238E27FC236}">
                <a16:creationId xmlns:a16="http://schemas.microsoft.com/office/drawing/2014/main" id="{CF5BBB0C-75A2-76BF-6E2B-FF90905F1AA1}"/>
              </a:ext>
            </a:extLst>
          </p:cNvPr>
          <p:cNvSpPr>
            <a:spLocks noGrp="1"/>
          </p:cNvSpPr>
          <p:nvPr>
            <p:ph sz="half" idx="2"/>
          </p:nvPr>
        </p:nvSpPr>
        <p:spPr>
          <a:xfrm>
            <a:off x="489274" y="1376363"/>
            <a:ext cx="8555574" cy="5310876"/>
          </a:xfrm>
        </p:spPr>
        <p:txBody>
          <a:bodyPr numCol="3"/>
          <a:lstStyle/>
          <a:p>
            <a:pPr marL="0" indent="0">
              <a:lnSpc>
                <a:spcPct val="120000"/>
              </a:lnSpc>
              <a:spcBef>
                <a:spcPts val="100"/>
              </a:spcBef>
              <a:buNone/>
            </a:pPr>
            <a:r>
              <a:rPr lang="sv-SE" sz="1100" b="1"/>
              <a:t>Skåne</a:t>
            </a:r>
            <a:r>
              <a:rPr lang="sv-SE" sz="1100"/>
              <a:t/>
            </a:r>
            <a:br>
              <a:rPr lang="sv-SE" sz="1100"/>
            </a:br>
            <a:r>
              <a:rPr lang="sv-SE" sz="1100"/>
              <a:t>Alfahuset, Helsingborg</a:t>
            </a:r>
          </a:p>
          <a:p>
            <a:pPr marL="0" indent="0">
              <a:lnSpc>
                <a:spcPct val="120000"/>
              </a:lnSpc>
              <a:spcBef>
                <a:spcPts val="100"/>
              </a:spcBef>
              <a:buNone/>
            </a:pPr>
            <a:r>
              <a:rPr lang="sv-SE" sz="1100"/>
              <a:t>Björken, Sjöbo</a:t>
            </a:r>
          </a:p>
          <a:p>
            <a:pPr marL="0" indent="0">
              <a:lnSpc>
                <a:spcPct val="120000"/>
              </a:lnSpc>
              <a:spcBef>
                <a:spcPts val="100"/>
              </a:spcBef>
              <a:buNone/>
            </a:pPr>
            <a:r>
              <a:rPr lang="sv-SE" sz="1100"/>
              <a:t>Bryggan Trelleborg</a:t>
            </a:r>
          </a:p>
          <a:p>
            <a:pPr marL="0" indent="0">
              <a:lnSpc>
                <a:spcPct val="120000"/>
              </a:lnSpc>
              <a:spcBef>
                <a:spcPts val="100"/>
              </a:spcBef>
              <a:buNone/>
            </a:pPr>
            <a:r>
              <a:rPr lang="sv-SE" sz="1100"/>
              <a:t>Familjehuset Nydala, Malmö</a:t>
            </a:r>
          </a:p>
          <a:p>
            <a:pPr marL="0" indent="0">
              <a:lnSpc>
                <a:spcPct val="120000"/>
              </a:lnSpc>
              <a:spcBef>
                <a:spcPts val="100"/>
              </a:spcBef>
              <a:buNone/>
            </a:pPr>
            <a:r>
              <a:rPr lang="sv-SE" sz="1100"/>
              <a:t>Familjehuset Näsby, Kristianstad</a:t>
            </a:r>
          </a:p>
          <a:p>
            <a:pPr marL="0" indent="0">
              <a:lnSpc>
                <a:spcPct val="120000"/>
              </a:lnSpc>
              <a:spcBef>
                <a:spcPts val="100"/>
              </a:spcBef>
              <a:buNone/>
            </a:pPr>
            <a:r>
              <a:rPr lang="sv-SE" sz="1100"/>
              <a:t>Familjens hus Klippan</a:t>
            </a:r>
          </a:p>
          <a:p>
            <a:pPr marL="0" indent="0">
              <a:lnSpc>
                <a:spcPct val="120000"/>
              </a:lnSpc>
              <a:spcBef>
                <a:spcPts val="100"/>
              </a:spcBef>
              <a:buNone/>
            </a:pPr>
            <a:r>
              <a:rPr lang="sv-SE" sz="1100"/>
              <a:t>Familjens Hus Malmö</a:t>
            </a:r>
          </a:p>
          <a:p>
            <a:pPr marL="0" indent="0">
              <a:lnSpc>
                <a:spcPct val="120000"/>
              </a:lnSpc>
              <a:spcBef>
                <a:spcPts val="100"/>
              </a:spcBef>
              <a:buNone/>
            </a:pPr>
            <a:r>
              <a:rPr lang="sv-SE" sz="1100"/>
              <a:t>Familjens Hus </a:t>
            </a:r>
            <a:r>
              <a:rPr lang="sv-SE" sz="1100" err="1"/>
              <a:t>Tåbelund</a:t>
            </a:r>
            <a:endParaRPr lang="sv-SE" sz="1100"/>
          </a:p>
          <a:p>
            <a:pPr marL="0" indent="0">
              <a:lnSpc>
                <a:spcPct val="120000"/>
              </a:lnSpc>
              <a:spcBef>
                <a:spcPts val="100"/>
              </a:spcBef>
              <a:buNone/>
            </a:pPr>
            <a:r>
              <a:rPr lang="sv-SE" sz="1100"/>
              <a:t>Familjens Hus, Hässleholm</a:t>
            </a:r>
          </a:p>
          <a:p>
            <a:pPr marL="0" indent="0">
              <a:lnSpc>
                <a:spcPct val="120000"/>
              </a:lnSpc>
              <a:spcBef>
                <a:spcPts val="100"/>
              </a:spcBef>
              <a:buNone/>
            </a:pPr>
            <a:r>
              <a:rPr lang="sv-SE" sz="1100"/>
              <a:t>Familjens Hus, </a:t>
            </a:r>
            <a:r>
              <a:rPr lang="sv-SE" sz="1100" err="1"/>
              <a:t>MunkaLjungby</a:t>
            </a:r>
            <a:endParaRPr lang="sv-SE" sz="1100"/>
          </a:p>
          <a:p>
            <a:pPr marL="0" indent="0">
              <a:lnSpc>
                <a:spcPct val="120000"/>
              </a:lnSpc>
              <a:spcBef>
                <a:spcPts val="100"/>
              </a:spcBef>
              <a:buNone/>
            </a:pPr>
            <a:r>
              <a:rPr lang="sv-SE" sz="1100"/>
              <a:t>Familjens Hus, Perstorp</a:t>
            </a:r>
          </a:p>
          <a:p>
            <a:pPr marL="0" indent="0">
              <a:lnSpc>
                <a:spcPct val="120000"/>
              </a:lnSpc>
              <a:spcBef>
                <a:spcPts val="100"/>
              </a:spcBef>
              <a:buNone/>
            </a:pPr>
            <a:r>
              <a:rPr lang="sv-SE" sz="1100"/>
              <a:t>Familjens hus, Ängelholm</a:t>
            </a:r>
          </a:p>
          <a:p>
            <a:pPr marL="0" indent="0">
              <a:lnSpc>
                <a:spcPct val="120000"/>
              </a:lnSpc>
              <a:spcBef>
                <a:spcPts val="100"/>
              </a:spcBef>
              <a:buNone/>
            </a:pPr>
            <a:r>
              <a:rPr lang="sv-SE" sz="1100"/>
              <a:t>Familjernas hus, Höllviken</a:t>
            </a:r>
          </a:p>
          <a:p>
            <a:pPr marL="0" indent="0">
              <a:lnSpc>
                <a:spcPct val="120000"/>
              </a:lnSpc>
              <a:spcBef>
                <a:spcPts val="100"/>
              </a:spcBef>
              <a:buNone/>
            </a:pPr>
            <a:r>
              <a:rPr lang="sv-SE" sz="1100"/>
              <a:t>Familjernas Hus, Vellinge</a:t>
            </a:r>
          </a:p>
          <a:p>
            <a:pPr marL="0" indent="0">
              <a:lnSpc>
                <a:spcPct val="120000"/>
              </a:lnSpc>
              <a:spcBef>
                <a:spcPts val="100"/>
              </a:spcBef>
              <a:buNone/>
            </a:pPr>
            <a:r>
              <a:rPr lang="sv-SE" sz="1100"/>
              <a:t>Fjärilen, Ekeby</a:t>
            </a:r>
          </a:p>
          <a:p>
            <a:pPr marL="0" indent="0">
              <a:lnSpc>
                <a:spcPct val="120000"/>
              </a:lnSpc>
              <a:spcBef>
                <a:spcPts val="100"/>
              </a:spcBef>
              <a:buNone/>
            </a:pPr>
            <a:r>
              <a:rPr lang="sv-SE" sz="1100"/>
              <a:t>Fröhuset, Helsingborg</a:t>
            </a:r>
          </a:p>
          <a:p>
            <a:pPr marL="0" indent="0">
              <a:lnSpc>
                <a:spcPct val="120000"/>
              </a:lnSpc>
              <a:spcBef>
                <a:spcPts val="100"/>
              </a:spcBef>
              <a:buNone/>
            </a:pPr>
            <a:r>
              <a:rPr lang="sv-SE" sz="1100"/>
              <a:t>Fäladsfamiljen, Lund</a:t>
            </a:r>
          </a:p>
          <a:p>
            <a:pPr marL="0" indent="0">
              <a:lnSpc>
                <a:spcPct val="120000"/>
              </a:lnSpc>
              <a:spcBef>
                <a:spcPts val="100"/>
              </a:spcBef>
              <a:buNone/>
            </a:pPr>
            <a:r>
              <a:rPr lang="sv-SE" sz="1100"/>
              <a:t>Guldkornet, Svalöv</a:t>
            </a:r>
          </a:p>
          <a:p>
            <a:pPr marL="0" indent="0">
              <a:lnSpc>
                <a:spcPct val="120000"/>
              </a:lnSpc>
              <a:spcBef>
                <a:spcPts val="100"/>
              </a:spcBef>
              <a:buNone/>
            </a:pPr>
            <a:r>
              <a:rPr lang="sv-SE" sz="1100"/>
              <a:t>Hagapunkten,  Åstorp</a:t>
            </a:r>
          </a:p>
          <a:p>
            <a:pPr marL="0" indent="0">
              <a:lnSpc>
                <a:spcPct val="120000"/>
              </a:lnSpc>
              <a:spcBef>
                <a:spcPts val="100"/>
              </a:spcBef>
              <a:buNone/>
            </a:pPr>
            <a:r>
              <a:rPr lang="sv-SE" sz="1100"/>
              <a:t>Högaborg, Helsingborg</a:t>
            </a:r>
          </a:p>
          <a:p>
            <a:pPr marL="0" indent="0">
              <a:lnSpc>
                <a:spcPct val="120000"/>
              </a:lnSpc>
              <a:spcBef>
                <a:spcPts val="100"/>
              </a:spcBef>
              <a:buNone/>
            </a:pPr>
            <a:r>
              <a:rPr lang="sv-SE" sz="1100"/>
              <a:t>Höganäs</a:t>
            </a:r>
          </a:p>
          <a:p>
            <a:pPr marL="0" indent="0">
              <a:lnSpc>
                <a:spcPct val="120000"/>
              </a:lnSpc>
              <a:spcBef>
                <a:spcPts val="100"/>
              </a:spcBef>
              <a:buNone/>
            </a:pPr>
            <a:r>
              <a:rPr lang="sv-SE" sz="1100" err="1"/>
              <a:t>Knislinge</a:t>
            </a:r>
            <a:endParaRPr lang="sv-SE" sz="1100"/>
          </a:p>
          <a:p>
            <a:pPr marL="0" indent="0">
              <a:lnSpc>
                <a:spcPct val="120000"/>
              </a:lnSpc>
              <a:spcBef>
                <a:spcPts val="100"/>
              </a:spcBef>
              <a:buNone/>
            </a:pPr>
            <a:r>
              <a:rPr lang="sv-SE" sz="1100"/>
              <a:t>Kompassen, Helsingborg</a:t>
            </a:r>
          </a:p>
          <a:p>
            <a:pPr marL="0" indent="0">
              <a:lnSpc>
                <a:spcPct val="120000"/>
              </a:lnSpc>
              <a:spcBef>
                <a:spcPts val="100"/>
              </a:spcBef>
              <a:buNone/>
            </a:pPr>
            <a:r>
              <a:rPr lang="sv-SE" sz="1100"/>
              <a:t>Larven Bjuv</a:t>
            </a:r>
          </a:p>
          <a:p>
            <a:pPr marL="0" indent="0">
              <a:lnSpc>
                <a:spcPct val="120000"/>
              </a:lnSpc>
              <a:spcBef>
                <a:spcPts val="100"/>
              </a:spcBef>
              <a:buNone/>
            </a:pPr>
            <a:r>
              <a:rPr lang="sv-SE" sz="1100"/>
              <a:t>Lindängen, Malmö</a:t>
            </a:r>
          </a:p>
          <a:p>
            <a:pPr marL="0" indent="0">
              <a:lnSpc>
                <a:spcPct val="120000"/>
              </a:lnSpc>
              <a:spcBef>
                <a:spcPts val="100"/>
              </a:spcBef>
              <a:buNone/>
            </a:pPr>
            <a:r>
              <a:rPr lang="sv-SE" sz="1100" err="1"/>
              <a:t>Mobilia</a:t>
            </a:r>
            <a:r>
              <a:rPr lang="sv-SE" sz="1100"/>
              <a:t>, Malmö</a:t>
            </a:r>
          </a:p>
          <a:p>
            <a:pPr marL="0" indent="0">
              <a:lnSpc>
                <a:spcPct val="120000"/>
              </a:lnSpc>
              <a:spcBef>
                <a:spcPts val="100"/>
              </a:spcBef>
              <a:buNone/>
            </a:pPr>
            <a:r>
              <a:rPr lang="sv-SE" sz="1100"/>
              <a:t>Myllan Anderslöv</a:t>
            </a:r>
          </a:p>
          <a:p>
            <a:pPr marL="0" indent="0">
              <a:lnSpc>
                <a:spcPct val="120000"/>
              </a:lnSpc>
              <a:spcBef>
                <a:spcPts val="100"/>
              </a:spcBef>
              <a:buNone/>
            </a:pPr>
            <a:r>
              <a:rPr lang="sv-SE" sz="1100"/>
              <a:t>Oliven, Helsingborg</a:t>
            </a:r>
          </a:p>
          <a:p>
            <a:pPr marL="0" indent="0">
              <a:lnSpc>
                <a:spcPct val="120000"/>
              </a:lnSpc>
              <a:spcBef>
                <a:spcPts val="100"/>
              </a:spcBef>
              <a:buNone/>
            </a:pPr>
            <a:r>
              <a:rPr lang="sv-SE" sz="1100"/>
              <a:t>Osby familjecentral</a:t>
            </a:r>
          </a:p>
          <a:p>
            <a:pPr marL="0" indent="0">
              <a:lnSpc>
                <a:spcPct val="120000"/>
              </a:lnSpc>
              <a:spcBef>
                <a:spcPts val="100"/>
              </a:spcBef>
              <a:buNone/>
            </a:pPr>
            <a:r>
              <a:rPr lang="sv-SE" sz="1100"/>
              <a:t>Paletten Staffanstorp</a:t>
            </a:r>
          </a:p>
          <a:p>
            <a:pPr marL="0" indent="0">
              <a:lnSpc>
                <a:spcPct val="120000"/>
              </a:lnSpc>
              <a:spcBef>
                <a:spcPts val="100"/>
              </a:spcBef>
              <a:buNone/>
            </a:pPr>
            <a:r>
              <a:rPr lang="sv-SE" sz="1100"/>
              <a:t>Rådmansvången Malmö</a:t>
            </a:r>
          </a:p>
          <a:p>
            <a:pPr marL="0" indent="0">
              <a:lnSpc>
                <a:spcPct val="120000"/>
              </a:lnSpc>
              <a:spcBef>
                <a:spcPts val="100"/>
              </a:spcBef>
              <a:buNone/>
            </a:pPr>
            <a:r>
              <a:rPr lang="sv-SE" sz="1100"/>
              <a:t>Rådstugan, Landskrona</a:t>
            </a:r>
          </a:p>
          <a:p>
            <a:pPr marL="0" indent="0">
              <a:lnSpc>
                <a:spcPct val="120000"/>
              </a:lnSpc>
              <a:spcBef>
                <a:spcPts val="100"/>
              </a:spcBef>
              <a:buNone/>
            </a:pPr>
            <a:r>
              <a:rPr lang="sv-SE" sz="1100"/>
              <a:t>Samovaren, Burlöv</a:t>
            </a:r>
          </a:p>
          <a:p>
            <a:pPr marL="0" indent="0">
              <a:lnSpc>
                <a:spcPct val="120000"/>
              </a:lnSpc>
              <a:spcBef>
                <a:spcPts val="100"/>
              </a:spcBef>
              <a:buNone/>
            </a:pPr>
            <a:r>
              <a:rPr lang="sv-SE" sz="1100"/>
              <a:t>Sesam, Malmö</a:t>
            </a:r>
          </a:p>
          <a:p>
            <a:pPr marL="0" indent="0">
              <a:lnSpc>
                <a:spcPct val="120000"/>
              </a:lnSpc>
              <a:spcBef>
                <a:spcPts val="100"/>
              </a:spcBef>
              <a:buNone/>
            </a:pPr>
            <a:r>
              <a:rPr lang="sv-SE" sz="1100"/>
              <a:t>Simrishamn familjecentral</a:t>
            </a:r>
          </a:p>
          <a:p>
            <a:pPr marL="0" indent="0">
              <a:lnSpc>
                <a:spcPct val="120000"/>
              </a:lnSpc>
              <a:spcBef>
                <a:spcPts val="100"/>
              </a:spcBef>
              <a:buNone/>
            </a:pPr>
            <a:r>
              <a:rPr lang="sv-SE" sz="1100"/>
              <a:t>Solstrålen, Malmö</a:t>
            </a:r>
          </a:p>
          <a:p>
            <a:pPr marL="0" indent="0">
              <a:lnSpc>
                <a:spcPct val="120000"/>
              </a:lnSpc>
              <a:spcBef>
                <a:spcPts val="100"/>
              </a:spcBef>
              <a:buNone/>
            </a:pPr>
            <a:r>
              <a:rPr lang="sv-SE" sz="1100"/>
              <a:t>Söder, Helsingborg</a:t>
            </a:r>
          </a:p>
          <a:p>
            <a:pPr marL="0" indent="0">
              <a:lnSpc>
                <a:spcPct val="120000"/>
              </a:lnSpc>
              <a:spcBef>
                <a:spcPts val="100"/>
              </a:spcBef>
              <a:buNone/>
            </a:pPr>
            <a:r>
              <a:rPr lang="sv-SE" sz="1100"/>
              <a:t>Tellus, Landskrona</a:t>
            </a:r>
          </a:p>
          <a:p>
            <a:pPr marL="0" indent="0">
              <a:lnSpc>
                <a:spcPct val="120000"/>
              </a:lnSpc>
              <a:spcBef>
                <a:spcPts val="100"/>
              </a:spcBef>
              <a:buNone/>
            </a:pPr>
            <a:r>
              <a:rPr lang="sv-SE" sz="1100"/>
              <a:t>Tomelilla</a:t>
            </a:r>
          </a:p>
          <a:p>
            <a:pPr marL="0" indent="0">
              <a:lnSpc>
                <a:spcPct val="120000"/>
              </a:lnSpc>
              <a:spcBef>
                <a:spcPts val="100"/>
              </a:spcBef>
              <a:buNone/>
            </a:pPr>
            <a:r>
              <a:rPr lang="sv-SE" sz="1100" err="1"/>
              <a:t>Värnhem</a:t>
            </a:r>
            <a:r>
              <a:rPr lang="sv-SE" sz="1100"/>
              <a:t>, Malmö</a:t>
            </a:r>
          </a:p>
          <a:p>
            <a:pPr marL="0" indent="0">
              <a:lnSpc>
                <a:spcPct val="120000"/>
              </a:lnSpc>
              <a:spcBef>
                <a:spcPts val="100"/>
              </a:spcBef>
              <a:buNone/>
            </a:pPr>
            <a:r>
              <a:rPr lang="sv-SE" sz="1100"/>
              <a:t>Örkelljunga familjecentral</a:t>
            </a:r>
          </a:p>
          <a:p>
            <a:pPr marL="0" indent="0">
              <a:lnSpc>
                <a:spcPct val="120000"/>
              </a:lnSpc>
              <a:spcBef>
                <a:spcPts val="100"/>
              </a:spcBef>
              <a:buNone/>
            </a:pPr>
            <a:endParaRPr lang="sv-SE" sz="1100" b="1"/>
          </a:p>
          <a:p>
            <a:pPr marL="0" indent="0">
              <a:lnSpc>
                <a:spcPct val="120000"/>
              </a:lnSpc>
              <a:spcBef>
                <a:spcPts val="100"/>
              </a:spcBef>
              <a:buNone/>
            </a:pPr>
            <a:r>
              <a:rPr lang="sv-SE" sz="1100" b="1"/>
              <a:t>Värmland</a:t>
            </a:r>
          </a:p>
          <a:p>
            <a:pPr marL="0" indent="0">
              <a:lnSpc>
                <a:spcPct val="120000"/>
              </a:lnSpc>
              <a:spcBef>
                <a:spcPts val="100"/>
              </a:spcBef>
              <a:buNone/>
            </a:pPr>
            <a:r>
              <a:rPr lang="sv-SE" sz="1100"/>
              <a:t>Familjecentralen Eda- Famnen</a:t>
            </a:r>
          </a:p>
          <a:p>
            <a:pPr marL="0" indent="0">
              <a:lnSpc>
                <a:spcPct val="120000"/>
              </a:lnSpc>
              <a:spcBef>
                <a:spcPts val="100"/>
              </a:spcBef>
              <a:buNone/>
            </a:pPr>
            <a:r>
              <a:rPr lang="sv-SE" sz="1100"/>
              <a:t>Familjecentralen Forshaga</a:t>
            </a:r>
          </a:p>
          <a:p>
            <a:pPr marL="0" indent="0">
              <a:lnSpc>
                <a:spcPct val="120000"/>
              </a:lnSpc>
              <a:spcBef>
                <a:spcPts val="100"/>
              </a:spcBef>
              <a:buNone/>
            </a:pPr>
            <a:r>
              <a:rPr lang="sv-SE" sz="1100"/>
              <a:t>Familjecentralen Grums</a:t>
            </a:r>
          </a:p>
          <a:p>
            <a:pPr marL="0" indent="0">
              <a:lnSpc>
                <a:spcPct val="120000"/>
              </a:lnSpc>
              <a:spcBef>
                <a:spcPts val="100"/>
              </a:spcBef>
              <a:buNone/>
            </a:pPr>
            <a:r>
              <a:rPr lang="sv-SE" sz="1100"/>
              <a:t>Familjecentralen Hagfors</a:t>
            </a:r>
          </a:p>
          <a:p>
            <a:pPr marL="0" indent="0">
              <a:lnSpc>
                <a:spcPct val="120000"/>
              </a:lnSpc>
              <a:spcBef>
                <a:spcPts val="100"/>
              </a:spcBef>
              <a:buNone/>
            </a:pPr>
            <a:r>
              <a:rPr lang="sv-SE" sz="1100"/>
              <a:t>Familjecentralen Hammarö- </a:t>
            </a:r>
            <a:r>
              <a:rPr lang="sv-SE" sz="1100" err="1"/>
              <a:t>Mörmogård</a:t>
            </a:r>
            <a:endParaRPr lang="sv-SE" sz="1100"/>
          </a:p>
          <a:p>
            <a:pPr marL="0" indent="0">
              <a:lnSpc>
                <a:spcPct val="120000"/>
              </a:lnSpc>
              <a:spcBef>
                <a:spcPts val="100"/>
              </a:spcBef>
              <a:buNone/>
            </a:pPr>
            <a:r>
              <a:rPr lang="sv-SE" sz="1100"/>
              <a:t>Familjecentralen i Filipstad</a:t>
            </a:r>
          </a:p>
          <a:p>
            <a:pPr marL="0" indent="0">
              <a:lnSpc>
                <a:spcPct val="120000"/>
              </a:lnSpc>
              <a:spcBef>
                <a:spcPts val="100"/>
              </a:spcBef>
              <a:buNone/>
            </a:pPr>
            <a:r>
              <a:rPr lang="sv-SE" sz="1100"/>
              <a:t>Familjecentralen i Sunne- Pusslet</a:t>
            </a:r>
          </a:p>
          <a:p>
            <a:pPr marL="0" indent="0">
              <a:lnSpc>
                <a:spcPct val="120000"/>
              </a:lnSpc>
              <a:spcBef>
                <a:spcPts val="100"/>
              </a:spcBef>
              <a:buNone/>
            </a:pPr>
            <a:r>
              <a:rPr lang="sv-SE" sz="1100"/>
              <a:t>Familjecentralen Kil- Stjärnan</a:t>
            </a:r>
          </a:p>
          <a:p>
            <a:pPr marL="0" indent="0">
              <a:lnSpc>
                <a:spcPct val="120000"/>
              </a:lnSpc>
              <a:spcBef>
                <a:spcPts val="100"/>
              </a:spcBef>
              <a:buNone/>
            </a:pPr>
            <a:r>
              <a:rPr lang="sv-SE" sz="1100"/>
              <a:t>Familjecentralen Kristinehamn- Källan</a:t>
            </a:r>
          </a:p>
          <a:p>
            <a:pPr marL="0" indent="0">
              <a:lnSpc>
                <a:spcPct val="120000"/>
              </a:lnSpc>
              <a:spcBef>
                <a:spcPts val="100"/>
              </a:spcBef>
              <a:buNone/>
            </a:pPr>
            <a:r>
              <a:rPr lang="sv-SE" sz="1100"/>
              <a:t>Familjecentralen </a:t>
            </a:r>
            <a:r>
              <a:rPr lang="sv-SE" sz="1100" err="1"/>
              <a:t>Rud</a:t>
            </a:r>
            <a:endParaRPr lang="sv-SE" sz="1100"/>
          </a:p>
          <a:p>
            <a:pPr marL="0" indent="0">
              <a:lnSpc>
                <a:spcPct val="120000"/>
              </a:lnSpc>
              <a:spcBef>
                <a:spcPts val="100"/>
              </a:spcBef>
              <a:buNone/>
            </a:pPr>
            <a:r>
              <a:rPr lang="sv-SE" sz="1100"/>
              <a:t>Familjecentralen Storfors</a:t>
            </a:r>
          </a:p>
          <a:p>
            <a:pPr marL="0" indent="0">
              <a:lnSpc>
                <a:spcPct val="120000"/>
              </a:lnSpc>
              <a:spcBef>
                <a:spcPts val="100"/>
              </a:spcBef>
              <a:buNone/>
            </a:pPr>
            <a:r>
              <a:rPr lang="sv-SE" sz="1100"/>
              <a:t>Familjecentralen Säffle</a:t>
            </a:r>
          </a:p>
          <a:p>
            <a:pPr marL="0" indent="0">
              <a:lnSpc>
                <a:spcPct val="120000"/>
              </a:lnSpc>
              <a:spcBef>
                <a:spcPts val="100"/>
              </a:spcBef>
              <a:buNone/>
            </a:pPr>
            <a:r>
              <a:rPr lang="sv-SE" sz="1100"/>
              <a:t>Familjecentralen Torsby</a:t>
            </a:r>
          </a:p>
          <a:p>
            <a:pPr marL="0" indent="0">
              <a:lnSpc>
                <a:spcPct val="120000"/>
              </a:lnSpc>
              <a:spcBef>
                <a:spcPts val="100"/>
              </a:spcBef>
              <a:buNone/>
            </a:pPr>
            <a:r>
              <a:rPr lang="sv-SE" sz="1100"/>
              <a:t>Familjecentralen Västerstrand</a:t>
            </a:r>
          </a:p>
          <a:p>
            <a:pPr marL="0" indent="0">
              <a:lnSpc>
                <a:spcPct val="120000"/>
              </a:lnSpc>
              <a:spcBef>
                <a:spcPts val="100"/>
              </a:spcBef>
              <a:buNone/>
            </a:pPr>
            <a:r>
              <a:rPr lang="sv-SE" sz="1100"/>
              <a:t>Familjecentralen Årjäng- Äpplet</a:t>
            </a:r>
          </a:p>
          <a:p>
            <a:pPr marL="0" indent="0">
              <a:lnSpc>
                <a:spcPct val="120000"/>
              </a:lnSpc>
              <a:spcBef>
                <a:spcPts val="100"/>
              </a:spcBef>
              <a:buNone/>
            </a:pPr>
            <a:endParaRPr lang="sv-SE" sz="1100"/>
          </a:p>
          <a:p>
            <a:pPr marL="0" indent="0">
              <a:lnSpc>
                <a:spcPct val="120000"/>
              </a:lnSpc>
              <a:spcBef>
                <a:spcPts val="100"/>
              </a:spcBef>
              <a:buNone/>
            </a:pPr>
            <a:r>
              <a:rPr lang="sv-SE" sz="1100" b="1"/>
              <a:t>Örebro</a:t>
            </a:r>
          </a:p>
          <a:p>
            <a:pPr marL="0" indent="0">
              <a:lnSpc>
                <a:spcPct val="120000"/>
              </a:lnSpc>
              <a:spcBef>
                <a:spcPts val="100"/>
              </a:spcBef>
              <a:buNone/>
            </a:pPr>
            <a:r>
              <a:rPr lang="sv-SE" sz="1100"/>
              <a:t>Askersunds familjecentral</a:t>
            </a:r>
          </a:p>
          <a:p>
            <a:pPr marL="0" indent="0">
              <a:lnSpc>
                <a:spcPct val="120000"/>
              </a:lnSpc>
              <a:spcBef>
                <a:spcPts val="100"/>
              </a:spcBef>
              <a:buNone/>
            </a:pPr>
            <a:r>
              <a:rPr lang="sv-SE" sz="1100"/>
              <a:t>Degerfors familjecentral</a:t>
            </a:r>
          </a:p>
          <a:p>
            <a:pPr marL="0" indent="0">
              <a:lnSpc>
                <a:spcPct val="120000"/>
              </a:lnSpc>
              <a:spcBef>
                <a:spcPts val="100"/>
              </a:spcBef>
              <a:buNone/>
            </a:pPr>
            <a:r>
              <a:rPr lang="sv-SE" sz="1100"/>
              <a:t>Hallbergs familjecentral</a:t>
            </a:r>
          </a:p>
          <a:p>
            <a:pPr marL="0" indent="0">
              <a:lnSpc>
                <a:spcPct val="120000"/>
              </a:lnSpc>
              <a:spcBef>
                <a:spcPts val="100"/>
              </a:spcBef>
              <a:buNone/>
            </a:pPr>
            <a:r>
              <a:rPr lang="sv-SE" sz="1100"/>
              <a:t>Karlskoga familjecentral</a:t>
            </a:r>
          </a:p>
          <a:p>
            <a:pPr marL="0" indent="0">
              <a:lnSpc>
                <a:spcPct val="120000"/>
              </a:lnSpc>
              <a:spcBef>
                <a:spcPts val="100"/>
              </a:spcBef>
              <a:buNone/>
            </a:pPr>
            <a:r>
              <a:rPr lang="sv-SE" sz="1100"/>
              <a:t>Kumla familjecentral</a:t>
            </a:r>
          </a:p>
          <a:p>
            <a:pPr marL="0" indent="0">
              <a:lnSpc>
                <a:spcPct val="120000"/>
              </a:lnSpc>
              <a:spcBef>
                <a:spcPts val="100"/>
              </a:spcBef>
              <a:buNone/>
            </a:pPr>
            <a:r>
              <a:rPr lang="sv-SE" sz="1100"/>
              <a:t>Laxå familjecentral</a:t>
            </a:r>
          </a:p>
          <a:p>
            <a:pPr marL="0" indent="0">
              <a:lnSpc>
                <a:spcPct val="120000"/>
              </a:lnSpc>
              <a:spcBef>
                <a:spcPts val="100"/>
              </a:spcBef>
              <a:buNone/>
            </a:pPr>
            <a:r>
              <a:rPr lang="sv-SE" sz="1100"/>
              <a:t>Lindesbergs familjecentral</a:t>
            </a:r>
          </a:p>
          <a:p>
            <a:pPr marL="0" indent="0">
              <a:lnSpc>
                <a:spcPct val="120000"/>
              </a:lnSpc>
              <a:spcBef>
                <a:spcPts val="100"/>
              </a:spcBef>
              <a:buNone/>
            </a:pPr>
            <a:r>
              <a:rPr lang="sv-SE" sz="1100" err="1"/>
              <a:t>Varberga</a:t>
            </a:r>
            <a:endParaRPr lang="sv-SE" sz="1100"/>
          </a:p>
          <a:p>
            <a:pPr marL="0" indent="0">
              <a:lnSpc>
                <a:spcPct val="120000"/>
              </a:lnSpc>
              <a:spcBef>
                <a:spcPts val="100"/>
              </a:spcBef>
              <a:buNone/>
            </a:pPr>
            <a:r>
              <a:rPr lang="sv-SE" sz="1100"/>
              <a:t>Östernärke (Odensbacken)</a:t>
            </a:r>
          </a:p>
        </p:txBody>
      </p:sp>
    </p:spTree>
    <p:extLst>
      <p:ext uri="{BB962C8B-B14F-4D97-AF65-F5344CB8AC3E}">
        <p14:creationId xmlns:p14="http://schemas.microsoft.com/office/powerpoint/2010/main" val="339505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BMM, BVC, Öppen förskola och Förebyggande socialtjänst är samlokaliserade för samtliga deltagande enheter förutom:
-  Familjecentralen Opalen, Hjällbo Familjecentral, Tellus, Landskrona, Familjecentralen Angered Centrum, Familjecentralen Lövgärdet, Rådmansvången Malmö, Familjecentralen Trädet, Osby familjecentral, Hagapunkten, Åstorp, Familjecentralen Sandarna, Habo, Familjecentralen Sannegården, Familjecentralen Tuve, Familjecentralen Fyrklövern, Familjens hus Klippan, Fjärilen, Ekeby, Solstrålen, Malmö, Fröhuset, Helsingborg, Knislinge, Kompassen och Helsingborg där enbart BVC, Öppen förskola och Förebyggande socialtjänst är samlokaliserade.</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nvGraphicFramePr>
        <p:xfrm>
          <a:off x="477242" y="1376363"/>
          <a:ext cx="6783529" cy="852830"/>
        </p:xfrm>
        <a:graphic>
          <a:graphicData uri="http://schemas.openxmlformats.org/drawingml/2006/table">
            <a:tbl>
              <a:tblPr firstRow="1" bandRow="1">
                <a:tableStyleId>{5C22544A-7EE6-4342-B048-85BDC9FD1C3A}</a:tableStyleId>
              </a:tblPr>
              <a:tblGrid>
                <a:gridCol w="4475758">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per familjecentral</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212 %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nvGraphicFramePr>
        <p:xfrm>
          <a:off x="477241" y="3164231"/>
          <a:ext cx="8543925" cy="1035710"/>
        </p:xfrm>
        <a:graphic>
          <a:graphicData uri="http://schemas.openxmlformats.org/drawingml/2006/table">
            <a:tbl>
              <a:tblPr firstRow="1" bandRow="1">
                <a:tableStyleId>{5C22544A-7EE6-4342-B048-85BDC9FD1C3A}</a:tableStyleId>
              </a:tblPr>
              <a:tblGrid>
                <a:gridCol w="4475759">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gridCol w="1760395">
                  <a:extLst>
                    <a:ext uri="{9D8B030D-6E8A-4147-A177-3AD203B41FA5}">
                      <a16:colId xmlns:a16="http://schemas.microsoft.com/office/drawing/2014/main" val="421045803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per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Totalt i hela nationen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Antal inskrivna gravida under 2025</a:t>
                      </a:r>
                    </a:p>
                  </a:txBody>
                  <a:tcPr anchor="ctr"/>
                </a:tc>
                <a:tc>
                  <a:txBody>
                    <a:bodyPr/>
                    <a:lstStyle/>
                    <a:p>
                      <a:r>
                        <a:rPr lang="sv-SE" sz="1200"/>
                        <a:t>131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13 067</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nvGraphicFramePr>
        <p:xfrm>
          <a:off x="477242" y="1376363"/>
          <a:ext cx="6783529" cy="852830"/>
        </p:xfrm>
        <a:graphic>
          <a:graphicData uri="http://schemas.openxmlformats.org/drawingml/2006/table">
            <a:tbl>
              <a:tblPr firstRow="1" bandRow="1">
                <a:tableStyleId>{5C22544A-7EE6-4342-B048-85BDC9FD1C3A}</a:tableStyleId>
              </a:tblPr>
              <a:tblGrid>
                <a:gridCol w="4475758">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per familjecentral</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290 %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nvGraphicFramePr>
        <p:xfrm>
          <a:off x="477241" y="3164231"/>
          <a:ext cx="8543925" cy="1492910"/>
        </p:xfrm>
        <a:graphic>
          <a:graphicData uri="http://schemas.openxmlformats.org/drawingml/2006/table">
            <a:tbl>
              <a:tblPr firstRow="1" bandRow="1">
                <a:tableStyleId>{5C22544A-7EE6-4342-B048-85BDC9FD1C3A}</a:tableStyleId>
              </a:tblPr>
              <a:tblGrid>
                <a:gridCol w="4475759">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gridCol w="1760395">
                  <a:extLst>
                    <a:ext uri="{9D8B030D-6E8A-4147-A177-3AD203B41FA5}">
                      <a16:colId xmlns:a16="http://schemas.microsoft.com/office/drawing/2014/main" val="421045803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per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Totalt i hela nationen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834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99 239</a:t>
                      </a:r>
                    </a:p>
                  </a:txBody>
                  <a:tcPr anchor="ctr"/>
                </a:tc>
                <a:extLst>
                  <a:ext uri="{0D108BD9-81ED-4DB2-BD59-A6C34878D82A}">
                    <a16:rowId xmlns:a16="http://schemas.microsoft.com/office/drawing/2014/main" val="2180593050"/>
                  </a:ext>
                </a:extLst>
              </a:tr>
              <a:tr h="214132">
                <a:tc>
                  <a:txBody>
                    <a:bodyPr/>
                    <a:lstStyle/>
                    <a:p>
                      <a:r>
                        <a:rPr lang="sv-SE" sz="1200"/>
                        <a:t>Antal inskrivna 0–1 åringar under 2025</a:t>
                      </a:r>
                    </a:p>
                  </a:txBody>
                  <a:tcPr anchor="ctr"/>
                </a:tc>
                <a:tc>
                  <a:txBody>
                    <a:bodyPr/>
                    <a:lstStyle/>
                    <a:p>
                      <a:r>
                        <a:rPr lang="sv-SE" sz="1200"/>
                        <a:t>121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14 366</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920067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nvGraphicFramePr>
        <p:xfrm>
          <a:off x="477242" y="1376363"/>
          <a:ext cx="6783529" cy="852830"/>
        </p:xfrm>
        <a:graphic>
          <a:graphicData uri="http://schemas.openxmlformats.org/drawingml/2006/table">
            <a:tbl>
              <a:tblPr firstRow="1" bandRow="1">
                <a:tableStyleId>{5C22544A-7EE6-4342-B048-85BDC9FD1C3A}</a:tableStyleId>
              </a:tblPr>
              <a:tblGrid>
                <a:gridCol w="4475758">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per familjecentral</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124 %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nvGraphicFramePr>
        <p:xfrm>
          <a:off x="477241" y="2659734"/>
          <a:ext cx="6783530" cy="4144670"/>
        </p:xfrm>
        <a:graphic>
          <a:graphicData uri="http://schemas.openxmlformats.org/drawingml/2006/table">
            <a:tbl>
              <a:tblPr firstRow="1" bandRow="1">
                <a:tableStyleId>{5C22544A-7EE6-4342-B048-85BDC9FD1C3A}</a:tableStyleId>
              </a:tblPr>
              <a:tblGrid>
                <a:gridCol w="4475759">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per familjecentral</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19</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5</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473</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162</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34</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3</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a:t>Vad är orsakerna till att familjer söker stöd hos förebyggande socialtjänst? </a:t>
            </a:r>
            <a:br>
              <a:rPr lang="sv-SE" sz="1600" b="0"/>
            </a:br>
            <a:r>
              <a:rPr lang="sv-SE" sz="1600" b="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nvGraphicFramePr>
        <p:xfrm>
          <a:off x="477242" y="1025426"/>
          <a:ext cx="6783529" cy="852830"/>
        </p:xfrm>
        <a:graphic>
          <a:graphicData uri="http://schemas.openxmlformats.org/drawingml/2006/table">
            <a:tbl>
              <a:tblPr firstRow="1" bandRow="1">
                <a:tableStyleId>{5C22544A-7EE6-4342-B048-85BDC9FD1C3A}</a:tableStyleId>
              </a:tblPr>
              <a:tblGrid>
                <a:gridCol w="4475758">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per familjecentral</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102 %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nvGraphicFramePr>
        <p:xfrm>
          <a:off x="477241" y="2179016"/>
          <a:ext cx="8543925" cy="1035710"/>
        </p:xfrm>
        <a:graphic>
          <a:graphicData uri="http://schemas.openxmlformats.org/drawingml/2006/table">
            <a:tbl>
              <a:tblPr firstRow="1" bandRow="1">
                <a:tableStyleId>{5C22544A-7EE6-4342-B048-85BDC9FD1C3A}</a:tableStyleId>
              </a:tblPr>
              <a:tblGrid>
                <a:gridCol w="4475759">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gridCol w="1760395">
                  <a:extLst>
                    <a:ext uri="{9D8B030D-6E8A-4147-A177-3AD203B41FA5}">
                      <a16:colId xmlns:a16="http://schemas.microsoft.com/office/drawing/2014/main" val="421045803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per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Totalt i hela nationen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26</a:t>
                      </a:r>
                    </a:p>
                  </a:txBody>
                  <a:tcPr anchor="ctr"/>
                </a:tc>
                <a:tc>
                  <a:txBody>
                    <a:bodyPr/>
                    <a:lstStyle/>
                    <a:p>
                      <a:r>
                        <a:rPr lang="sv-SE" sz="1200"/>
                        <a:t>2 822</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graphicFrame>
        <p:nvGraphicFramePr>
          <p:cNvPr id="4" name="Platshållare för innehåll 16">
            <a:extLst>
              <a:ext uri="{FF2B5EF4-FFF2-40B4-BE49-F238E27FC236}">
                <a16:creationId xmlns:a16="http://schemas.microsoft.com/office/drawing/2014/main" id="{2732FB76-D00A-5B6D-F4DE-D2D3D4440AB4}"/>
              </a:ext>
            </a:extLst>
          </p:cNvPr>
          <p:cNvGraphicFramePr>
            <a:graphicFrameLocks noGrp="1"/>
          </p:cNvGraphicFramePr>
          <p:nvPr>
            <p:ph sz="quarter" idx="4"/>
          </p:nvPr>
        </p:nvGraphicFramePr>
        <p:xfrm>
          <a:off x="477242" y="3598570"/>
          <a:ext cx="7197554" cy="2570296"/>
        </p:xfrm>
        <a:graphic>
          <a:graphicData uri="http://schemas.openxmlformats.org/drawingml/2006/chart">
            <c:chart xmlns:c="http://schemas.openxmlformats.org/drawingml/2006/chart" xmlns:r="http://schemas.openxmlformats.org/officeDocument/2006/relationships" r:id="rId3"/>
          </a:graphicData>
        </a:graphic>
      </p:graphicFrame>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nvGraphicFramePr>
        <p:xfrm>
          <a:off x="477242" y="1376363"/>
          <a:ext cx="6783529" cy="852830"/>
        </p:xfrm>
        <a:graphic>
          <a:graphicData uri="http://schemas.openxmlformats.org/drawingml/2006/table">
            <a:tbl>
              <a:tblPr firstRow="1" bandRow="1">
                <a:tableStyleId>{5C22544A-7EE6-4342-B048-85BDC9FD1C3A}</a:tableStyleId>
              </a:tblPr>
              <a:tblGrid>
                <a:gridCol w="4475758">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per familjecentral</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a:t>19 %</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Bra bemötande då jag inte gillar att bli stucken.
Bra bemötande när jag varit extra orolig över något
Bra information
Bra information kommer löpande.
Bra kurator stöd
Bra råd och samtal. Förebyggande.
Bra råd och stöttande samtal. Fick även stöd när bebisen skulle äta fast föda för första gången.
Bra samtal
Bra samtal inför föräldraskapet
Bra samtal om hur man förenklar hemma
Bra samtal om vår livssituation
Bra samtalshjälp vid stor livskris
Bra stöd
Bra tips och råd
Bra utbildningar som hjälper till att reflektera över min föräldraroll.</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nvGraphicFramePr>
        <p:xfrm>
          <a:off x="477241" y="1376363"/>
          <a:ext cx="6783530" cy="2864510"/>
        </p:xfrm>
        <a:graphic>
          <a:graphicData uri="http://schemas.openxmlformats.org/drawingml/2006/table">
            <a:tbl>
              <a:tblPr firstRow="1" bandRow="1">
                <a:tableStyleId>{5C22544A-7EE6-4342-B048-85BDC9FD1C3A}</a:tableStyleId>
              </a:tblPr>
              <a:tblGrid>
                <a:gridCol w="4475759">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per familjecentral</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9</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20</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9</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4</a:t>
                      </a:r>
                    </a:p>
                  </a:txBody>
                  <a:tcPr anchor="ctr"/>
                </a:tc>
                <a:extLst>
                  <a:ext uri="{0D108BD9-81ED-4DB2-BD59-A6C34878D82A}">
                    <a16:rowId xmlns:a16="http://schemas.microsoft.com/office/drawing/2014/main" val="4234131611"/>
                  </a:ext>
                </a:extLst>
              </a:tr>
              <a:tr h="214132">
                <a:tc>
                  <a:txBody>
                    <a:bodyPr/>
                    <a:lstStyle/>
                    <a:p>
                      <a:r>
                        <a:rPr lang="sv-SE" sz="1200"/>
                        <a:t>Hur många timmar/år har ni haft gemensam tid för planerings och verksamhetsdag/ar 2025?</a:t>
                      </a:r>
                    </a:p>
                  </a:txBody>
                  <a:tcPr anchor="ctr"/>
                </a:tc>
                <a:tc>
                  <a:txBody>
                    <a:bodyPr/>
                    <a:lstStyle/>
                    <a:p>
                      <a:r>
                        <a:rPr lang="sv-SE" sz="1200"/>
                        <a:t>14</a:t>
                      </a:r>
                    </a:p>
                  </a:txBody>
                  <a:tcPr anchor="ctr"/>
                </a:tc>
                <a:extLst>
                  <a:ext uri="{0D108BD9-81ED-4DB2-BD59-A6C34878D82A}">
                    <a16:rowId xmlns:a16="http://schemas.microsoft.com/office/drawing/2014/main" val="400237673"/>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Handledning</a:t>
            </a:r>
            <a:endParaRPr lang="sv-SE" strike="sngStrik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nvGraphicFramePr>
        <p:xfrm>
          <a:off x="477241" y="4387566"/>
          <a:ext cx="6783530" cy="852830"/>
        </p:xfrm>
        <a:graphic>
          <a:graphicData uri="http://schemas.openxmlformats.org/drawingml/2006/table">
            <a:tbl>
              <a:tblPr firstRow="1" bandRow="1">
                <a:tableStyleId>{5C22544A-7EE6-4342-B048-85BDC9FD1C3A}</a:tableStyleId>
              </a:tblPr>
              <a:tblGrid>
                <a:gridCol w="4475759">
                  <a:extLst>
                    <a:ext uri="{9D8B030D-6E8A-4147-A177-3AD203B41FA5}">
                      <a16:colId xmlns:a16="http://schemas.microsoft.com/office/drawing/2014/main" val="1159429802"/>
                    </a:ext>
                  </a:extLst>
                </a:gridCol>
                <a:gridCol w="2307771">
                  <a:extLst>
                    <a:ext uri="{9D8B030D-6E8A-4147-A177-3AD203B41FA5}">
                      <a16:colId xmlns:a16="http://schemas.microsoft.com/office/drawing/2014/main" val="2021594479"/>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per familjecentral</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13</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err="1"/>
              <a:t>Föräldraskapsstödsprogram</a:t>
            </a:r>
            <a:endParaRPr lang="sv-S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t>De fem mest använda föräldraskapsstödsprogrammen</a:t>
            </a:r>
            <a:endParaRPr lang="sv-SE" sz="1700"/>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Clr>
                <a:schemeClr val="tx1"/>
              </a:buClr>
              <a:buSzPct val="100000"/>
              <a:buFont typeface="+mj-lt"/>
              <a:buAutoNum type="arabicPeriod"/>
            </a:pPr>
            <a:r>
              <a:rPr lang="sv-SE" sz="1600" b="0">
                <a:latin typeface="+mn-lt"/>
              </a:rPr>
              <a:t>ABC
Trygghetscirkeln
ICDP
ABC och Trygghetscirkeln
Föräldraskap i Sverige</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BVC extra besök
BVC- hjälp till logopeden och barnpsykolog
BVC-sköterska har varit noggrann gällande kontakten om psykiska måendet efter förlossningen.
Checked my son's listening and concentration things.
Consultations about taking care of babies
Cope
Counseling
De är glada personal.
De är jätte duktiga att ge råder, hjälper till när vi var på plats, osv.
De är lätt att nå och svarar snabbt
De är på vår sida... de finns där om det behövs
De är så härliga
De är som ökar, kollar av med alla föräldrar på öppna förskolan.
De finns alltid där och lyssnar om man har nåt jobbigt ämne man behöver prata om.
De finns alltid om man behöver prata av sig,</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integrationen?</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a:t>Arbetar ni med att nå de familjer som är svåra att nå?</a:t>
            </a:r>
            <a:endParaRPr lang="sv-SE" sz="160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A2EA7-4466-3CBC-FDD5-EC051CE7E316}"/>
              </a:ext>
            </a:extLst>
          </p:cNvPr>
          <p:cNvSpPr>
            <a:spLocks noGrp="1"/>
          </p:cNvSpPr>
          <p:nvPr>
            <p:ph type="title"/>
          </p:nvPr>
        </p:nvSpPr>
        <p:spPr/>
        <p:txBody>
          <a:bodyPr/>
          <a:lstStyle/>
          <a:p>
            <a:r>
              <a:rPr lang="en-US"/>
              <a:t>Antal inskrivna barn på BVC</a:t>
            </a:r>
          </a:p>
        </p:txBody>
      </p:sp>
      <p:graphicFrame>
        <p:nvGraphicFramePr>
          <p:cNvPr id="10" name="Content Placeholder 9">
            <a:extLst>
              <a:ext uri="{FF2B5EF4-FFF2-40B4-BE49-F238E27FC236}">
                <a16:creationId xmlns:a16="http://schemas.microsoft.com/office/drawing/2014/main" id="{5C5EED40-F3CA-B8AD-3211-7309FB064847}"/>
              </a:ext>
            </a:extLst>
          </p:cNvPr>
          <p:cNvGraphicFramePr>
            <a:graphicFrameLocks noGrp="1"/>
          </p:cNvGraphicFramePr>
          <p:nvPr>
            <p:ph idx="1"/>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656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A2EA7-4466-3CBC-FDD5-EC051CE7E316}"/>
              </a:ext>
            </a:extLst>
          </p:cNvPr>
          <p:cNvSpPr>
            <a:spLocks noGrp="1"/>
          </p:cNvSpPr>
          <p:nvPr>
            <p:ph type="title"/>
          </p:nvPr>
        </p:nvSpPr>
        <p:spPr/>
        <p:txBody>
          <a:bodyPr/>
          <a:lstStyle/>
          <a:p>
            <a:r>
              <a:rPr lang="en-US" err="1"/>
              <a:t>Antal</a:t>
            </a:r>
            <a:r>
              <a:rPr lang="en-US"/>
              <a:t> </a:t>
            </a:r>
            <a:r>
              <a:rPr lang="en-US" err="1"/>
              <a:t>inskrivna</a:t>
            </a:r>
            <a:r>
              <a:rPr lang="en-US"/>
              <a:t> gravida per </a:t>
            </a:r>
            <a:r>
              <a:rPr lang="en-US" err="1"/>
              <a:t>heltid</a:t>
            </a:r>
            <a:r>
              <a:rPr lang="en-US"/>
              <a:t> </a:t>
            </a:r>
            <a:r>
              <a:rPr lang="en-US" err="1"/>
              <a:t>barnmorska</a:t>
            </a:r>
            <a:endParaRPr lang="en-US"/>
          </a:p>
        </p:txBody>
      </p:sp>
      <p:graphicFrame>
        <p:nvGraphicFramePr>
          <p:cNvPr id="10" name="Content Placeholder 9">
            <a:extLst>
              <a:ext uri="{FF2B5EF4-FFF2-40B4-BE49-F238E27FC236}">
                <a16:creationId xmlns:a16="http://schemas.microsoft.com/office/drawing/2014/main" id="{5C5EED40-F3CA-B8AD-3211-7309FB064847}"/>
              </a:ext>
            </a:extLst>
          </p:cNvPr>
          <p:cNvGraphicFramePr>
            <a:graphicFrameLocks noGrp="1"/>
          </p:cNvGraphicFramePr>
          <p:nvPr>
            <p:ph idx="1"/>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9859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A2EA7-4466-3CBC-FDD5-EC051CE7E316}"/>
              </a:ext>
            </a:extLst>
          </p:cNvPr>
          <p:cNvSpPr>
            <a:spLocks noGrp="1"/>
          </p:cNvSpPr>
          <p:nvPr>
            <p:ph type="title"/>
          </p:nvPr>
        </p:nvSpPr>
        <p:spPr/>
        <p:txBody>
          <a:bodyPr/>
          <a:lstStyle/>
          <a:p>
            <a:r>
              <a:rPr lang="en-US" err="1"/>
              <a:t>Antal</a:t>
            </a:r>
            <a:r>
              <a:rPr lang="en-US"/>
              <a:t> </a:t>
            </a:r>
            <a:r>
              <a:rPr lang="en-US" err="1"/>
              <a:t>inskrivna</a:t>
            </a:r>
            <a:r>
              <a:rPr lang="en-US"/>
              <a:t> barn per </a:t>
            </a:r>
            <a:r>
              <a:rPr lang="en-US" err="1"/>
              <a:t>heltid</a:t>
            </a:r>
            <a:r>
              <a:rPr lang="en-US"/>
              <a:t> BHV-</a:t>
            </a:r>
            <a:r>
              <a:rPr lang="en-US" err="1"/>
              <a:t>sköterska</a:t>
            </a:r>
            <a:r>
              <a:rPr lang="en-US"/>
              <a:t> </a:t>
            </a:r>
          </a:p>
        </p:txBody>
      </p:sp>
      <p:graphicFrame>
        <p:nvGraphicFramePr>
          <p:cNvPr id="10" name="Content Placeholder 9">
            <a:extLst>
              <a:ext uri="{FF2B5EF4-FFF2-40B4-BE49-F238E27FC236}">
                <a16:creationId xmlns:a16="http://schemas.microsoft.com/office/drawing/2014/main" id="{5C5EED40-F3CA-B8AD-3211-7309FB064847}"/>
              </a:ext>
            </a:extLst>
          </p:cNvPr>
          <p:cNvGraphicFramePr>
            <a:graphicFrameLocks noGrp="1"/>
          </p:cNvGraphicFramePr>
          <p:nvPr>
            <p:ph idx="1"/>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6003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A2EA7-4466-3CBC-FDD5-EC051CE7E316}"/>
              </a:ext>
            </a:extLst>
          </p:cNvPr>
          <p:cNvSpPr>
            <a:spLocks noGrp="1"/>
          </p:cNvSpPr>
          <p:nvPr>
            <p:ph type="title"/>
          </p:nvPr>
        </p:nvSpPr>
        <p:spPr/>
        <p:txBody>
          <a:bodyPr/>
          <a:lstStyle/>
          <a:p>
            <a:r>
              <a:rPr lang="en-US" sz="2400" err="1"/>
              <a:t>Antal</a:t>
            </a:r>
            <a:r>
              <a:rPr lang="en-US" sz="2400"/>
              <a:t> </a:t>
            </a:r>
            <a:r>
              <a:rPr lang="en-US" sz="2400" err="1"/>
              <a:t>inskrivna</a:t>
            </a:r>
            <a:r>
              <a:rPr lang="en-US" sz="2400"/>
              <a:t> barn </a:t>
            </a:r>
            <a:r>
              <a:rPr lang="en-US" sz="2400" err="1"/>
              <a:t>på</a:t>
            </a:r>
            <a:r>
              <a:rPr lang="en-US" sz="2400"/>
              <a:t> BVC per </a:t>
            </a:r>
            <a:r>
              <a:rPr lang="en-US" sz="2400" err="1"/>
              <a:t>heltid</a:t>
            </a:r>
            <a:r>
              <a:rPr lang="en-US" sz="2400"/>
              <a:t> ÖF-</a:t>
            </a:r>
            <a:r>
              <a:rPr lang="en-US" sz="2400" err="1"/>
              <a:t>pedagog</a:t>
            </a:r>
            <a:endParaRPr lang="en-US" sz="2400"/>
          </a:p>
        </p:txBody>
      </p:sp>
      <p:graphicFrame>
        <p:nvGraphicFramePr>
          <p:cNvPr id="10" name="Content Placeholder 9">
            <a:extLst>
              <a:ext uri="{FF2B5EF4-FFF2-40B4-BE49-F238E27FC236}">
                <a16:creationId xmlns:a16="http://schemas.microsoft.com/office/drawing/2014/main" id="{5C5EED40-F3CA-B8AD-3211-7309FB064847}"/>
              </a:ext>
            </a:extLst>
          </p:cNvPr>
          <p:cNvGraphicFramePr>
            <a:graphicFrameLocks noGrp="1"/>
          </p:cNvGraphicFramePr>
          <p:nvPr>
            <p:ph idx="1"/>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9742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A2EA7-4466-3CBC-FDD5-EC051CE7E316}"/>
              </a:ext>
            </a:extLst>
          </p:cNvPr>
          <p:cNvSpPr>
            <a:spLocks noGrp="1"/>
          </p:cNvSpPr>
          <p:nvPr>
            <p:ph type="title"/>
          </p:nvPr>
        </p:nvSpPr>
        <p:spPr/>
        <p:txBody>
          <a:bodyPr/>
          <a:lstStyle/>
          <a:p>
            <a:r>
              <a:rPr lang="en-US"/>
              <a:t>Antal besökare på öppna förskolan per månad</a:t>
            </a:r>
          </a:p>
        </p:txBody>
      </p:sp>
      <p:graphicFrame>
        <p:nvGraphicFramePr>
          <p:cNvPr id="10" name="Content Placeholder 9">
            <a:extLst>
              <a:ext uri="{FF2B5EF4-FFF2-40B4-BE49-F238E27FC236}">
                <a16:creationId xmlns:a16="http://schemas.microsoft.com/office/drawing/2014/main" id="{5C5EED40-F3CA-B8AD-3211-7309FB064847}"/>
              </a:ext>
            </a:extLst>
          </p:cNvPr>
          <p:cNvGraphicFramePr>
            <a:graphicFrameLocks noGrp="1"/>
          </p:cNvGraphicFramePr>
          <p:nvPr>
            <p:ph idx="1"/>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2950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A2EA7-4466-3CBC-FDD5-EC051CE7E316}"/>
              </a:ext>
            </a:extLst>
          </p:cNvPr>
          <p:cNvSpPr>
            <a:spLocks noGrp="1"/>
          </p:cNvSpPr>
          <p:nvPr>
            <p:ph type="title"/>
          </p:nvPr>
        </p:nvSpPr>
        <p:spPr/>
        <p:txBody>
          <a:bodyPr/>
          <a:lstStyle/>
          <a:p>
            <a:r>
              <a:rPr lang="en-US" sz="2400"/>
              <a:t>Öppettider (antal timmar) på öppna förskolan per månad</a:t>
            </a:r>
          </a:p>
        </p:txBody>
      </p:sp>
      <p:graphicFrame>
        <p:nvGraphicFramePr>
          <p:cNvPr id="10" name="Content Placeholder 9">
            <a:extLst>
              <a:ext uri="{FF2B5EF4-FFF2-40B4-BE49-F238E27FC236}">
                <a16:creationId xmlns:a16="http://schemas.microsoft.com/office/drawing/2014/main" id="{5C5EED40-F3CA-B8AD-3211-7309FB064847}"/>
              </a:ext>
            </a:extLst>
          </p:cNvPr>
          <p:cNvGraphicFramePr>
            <a:graphicFrameLocks noGrp="1"/>
          </p:cNvGraphicFramePr>
          <p:nvPr>
            <p:ph idx="1"/>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9932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A2EA7-4466-3CBC-FDD5-EC051CE7E316}"/>
              </a:ext>
            </a:extLst>
          </p:cNvPr>
          <p:cNvSpPr>
            <a:spLocks noGrp="1"/>
          </p:cNvSpPr>
          <p:nvPr>
            <p:ph type="title"/>
          </p:nvPr>
        </p:nvSpPr>
        <p:spPr/>
        <p:txBody>
          <a:bodyPr/>
          <a:lstStyle/>
          <a:p>
            <a:r>
              <a:rPr lang="en-US" sz="2400" err="1"/>
              <a:t>Öppettider</a:t>
            </a:r>
            <a:r>
              <a:rPr lang="en-US" sz="2400"/>
              <a:t> (</a:t>
            </a:r>
            <a:r>
              <a:rPr lang="en-US" sz="2400" err="1"/>
              <a:t>antal</a:t>
            </a:r>
            <a:r>
              <a:rPr lang="en-US" sz="2400"/>
              <a:t> </a:t>
            </a:r>
            <a:r>
              <a:rPr lang="en-US" sz="2400" err="1"/>
              <a:t>timmar</a:t>
            </a:r>
            <a:r>
              <a:rPr lang="en-US" sz="2400"/>
              <a:t>) för de </a:t>
            </a:r>
            <a:r>
              <a:rPr lang="en-US" sz="2400" err="1"/>
              <a:t>yngsta</a:t>
            </a:r>
            <a:r>
              <a:rPr lang="en-US" sz="2400"/>
              <a:t> (0-1 </a:t>
            </a:r>
            <a:r>
              <a:rPr lang="en-US" sz="2400" err="1"/>
              <a:t>år</a:t>
            </a:r>
            <a:r>
              <a:rPr lang="en-US" sz="2400"/>
              <a:t>) </a:t>
            </a:r>
            <a:r>
              <a:rPr lang="en-US" sz="2400" err="1"/>
              <a:t>på</a:t>
            </a:r>
            <a:r>
              <a:rPr lang="en-US" sz="2400"/>
              <a:t> </a:t>
            </a:r>
            <a:r>
              <a:rPr lang="en-US" sz="2400" err="1"/>
              <a:t>öppna</a:t>
            </a:r>
            <a:r>
              <a:rPr lang="en-US" sz="2400"/>
              <a:t> </a:t>
            </a:r>
            <a:r>
              <a:rPr lang="en-US" sz="2400" err="1"/>
              <a:t>förskolan</a:t>
            </a:r>
            <a:r>
              <a:rPr lang="en-US" sz="2400"/>
              <a:t> per </a:t>
            </a:r>
            <a:r>
              <a:rPr lang="en-US" sz="2400" err="1"/>
              <a:t>vecka</a:t>
            </a:r>
            <a:endParaRPr lang="en-US" sz="2400"/>
          </a:p>
        </p:txBody>
      </p:sp>
      <p:graphicFrame>
        <p:nvGraphicFramePr>
          <p:cNvPr id="10" name="Content Placeholder 9">
            <a:extLst>
              <a:ext uri="{FF2B5EF4-FFF2-40B4-BE49-F238E27FC236}">
                <a16:creationId xmlns:a16="http://schemas.microsoft.com/office/drawing/2014/main" id="{5C5EED40-F3CA-B8AD-3211-7309FB064847}"/>
              </a:ext>
            </a:extLst>
          </p:cNvPr>
          <p:cNvGraphicFramePr>
            <a:graphicFrameLocks noGrp="1"/>
          </p:cNvGraphicFramePr>
          <p:nvPr>
            <p:ph idx="1"/>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4316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De finns alltid vid extra frågor
De förklarar och förtydligar för mig saker om jag inte förstår.
De frågar alltid hur man mår och tar sig tid att lyssna och stötta ❤️
De frågar alltid om det är någon de kan hjälpa mig med!
De frågar ofta hur man mår, hur det går med nya rutiner när man är ny i föräldrar rollen…
De frågar ofta hur man mår, säger att man är välkommen på aktiviteterna de har och bryr sig. De ser en.
De ger mig råd hele tiden
De gör alltid det lilla extra. T.ex om man har slut på d-vitamindroppar följer de med och knackar på hos bvc-sköterskan. De små sakerna de gör får mig att känna mig trygg i att komma till dem om jag skulle behöva hjälp med något större eller jobbigt.
De har alltid hjälp till om man kommer med flera barn. De lyssnar in en superbra.
De har hjälpt mig med att jag kan hälsa på på förskolor och hjälpt mig med nummer till de olika förskolor.
De har vid en ABC-kurs gett rådgivning utifrån situationer som vi brottas med hemma.
De hjälper med mina frågorna.
De hjälper mig att göra ansökan till förskolan till mina barn.
De hjälper mig Bro snälla
De hjälper mig med allt</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A2EA7-4466-3CBC-FDD5-EC051CE7E316}"/>
              </a:ext>
            </a:extLst>
          </p:cNvPr>
          <p:cNvSpPr>
            <a:spLocks noGrp="1"/>
          </p:cNvSpPr>
          <p:nvPr>
            <p:ph type="title"/>
          </p:nvPr>
        </p:nvSpPr>
        <p:spPr/>
        <p:txBody>
          <a:bodyPr/>
          <a:lstStyle/>
          <a:p>
            <a:r>
              <a:rPr lang="en-US" sz="2400"/>
              <a:t>Antal inskrivna barn på bvc per heltid förebyggande soc</a:t>
            </a:r>
          </a:p>
        </p:txBody>
      </p:sp>
      <p:graphicFrame>
        <p:nvGraphicFramePr>
          <p:cNvPr id="10" name="Content Placeholder 9">
            <a:extLst>
              <a:ext uri="{FF2B5EF4-FFF2-40B4-BE49-F238E27FC236}">
                <a16:creationId xmlns:a16="http://schemas.microsoft.com/office/drawing/2014/main" id="{5C5EED40-F3CA-B8AD-3211-7309FB064847}"/>
              </a:ext>
            </a:extLst>
          </p:cNvPr>
          <p:cNvGraphicFramePr>
            <a:graphicFrameLocks noGrp="1"/>
          </p:cNvGraphicFramePr>
          <p:nvPr>
            <p:ph idx="1"/>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2862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ED607-9773-9D22-1DCD-D04B4A212E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684258-65F4-310B-58B4-E18BD15457AD}"/>
              </a:ext>
            </a:extLst>
          </p:cNvPr>
          <p:cNvSpPr>
            <a:spLocks noGrp="1"/>
          </p:cNvSpPr>
          <p:nvPr>
            <p:ph type="title"/>
          </p:nvPr>
        </p:nvSpPr>
        <p:spPr/>
        <p:txBody>
          <a:bodyPr/>
          <a:lstStyle/>
          <a:p>
            <a:r>
              <a:rPr lang="sv-SE"/>
              <a:t>Antal besök/samtal i månaden per heltid förebyggande </a:t>
            </a:r>
            <a:r>
              <a:rPr lang="sv-SE" err="1"/>
              <a:t>soc</a:t>
            </a:r>
            <a:endParaRPr lang="sv-SE"/>
          </a:p>
        </p:txBody>
      </p:sp>
      <p:graphicFrame>
        <p:nvGraphicFramePr>
          <p:cNvPr id="10" name="Content Placeholder 9">
            <a:extLst>
              <a:ext uri="{FF2B5EF4-FFF2-40B4-BE49-F238E27FC236}">
                <a16:creationId xmlns:a16="http://schemas.microsoft.com/office/drawing/2014/main" id="{34E94AAE-B966-52B5-7734-EAE0CB18AA94}"/>
              </a:ext>
            </a:extLst>
          </p:cNvPr>
          <p:cNvGraphicFramePr>
            <a:graphicFrameLocks noGrp="1"/>
          </p:cNvGraphicFramePr>
          <p:nvPr>
            <p:ph idx="1"/>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4277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A2EA7-4466-3CBC-FDD5-EC051CE7E316}"/>
              </a:ext>
            </a:extLst>
          </p:cNvPr>
          <p:cNvSpPr>
            <a:spLocks noGrp="1"/>
          </p:cNvSpPr>
          <p:nvPr>
            <p:ph type="title"/>
          </p:nvPr>
        </p:nvSpPr>
        <p:spPr/>
        <p:txBody>
          <a:bodyPr/>
          <a:lstStyle/>
          <a:p>
            <a:r>
              <a:rPr lang="en-US" sz="2000"/>
              <a:t>Har ni mottagningsbesök där flera av FC verksamheterna medverkar (ex BMM och förebyggande socialtjänst eller BVC och öppen förskola)?</a:t>
            </a:r>
            <a:br>
              <a:rPr lang="en-US" sz="2000"/>
            </a:br>
            <a:endParaRPr lang="en-US" sz="2000"/>
          </a:p>
        </p:txBody>
      </p:sp>
      <p:graphicFrame>
        <p:nvGraphicFramePr>
          <p:cNvPr id="10" name="Content Placeholder 9">
            <a:extLst>
              <a:ext uri="{FF2B5EF4-FFF2-40B4-BE49-F238E27FC236}">
                <a16:creationId xmlns:a16="http://schemas.microsoft.com/office/drawing/2014/main" id="{5C5EED40-F3CA-B8AD-3211-7309FB064847}"/>
              </a:ext>
            </a:extLst>
          </p:cNvPr>
          <p:cNvGraphicFramePr>
            <a:graphicFrameLocks noGrp="1"/>
          </p:cNvGraphicFramePr>
          <p:nvPr>
            <p:ph idx="1"/>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7708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A2EA7-4466-3CBC-FDD5-EC051CE7E316}"/>
              </a:ext>
            </a:extLst>
          </p:cNvPr>
          <p:cNvSpPr>
            <a:spLocks noGrp="1"/>
          </p:cNvSpPr>
          <p:nvPr>
            <p:ph type="title"/>
          </p:nvPr>
        </p:nvSpPr>
        <p:spPr/>
        <p:txBody>
          <a:bodyPr/>
          <a:lstStyle/>
          <a:p>
            <a:r>
              <a:rPr lang="en-US" sz="2000"/>
              <a:t>Erbjuder ni hembesök där flera av FC verksamheterna medverkar (ex BMM och förebyggande socialtjänst eller BVC och öppen förskola)?</a:t>
            </a:r>
          </a:p>
        </p:txBody>
      </p:sp>
      <p:graphicFrame>
        <p:nvGraphicFramePr>
          <p:cNvPr id="10" name="Content Placeholder 9">
            <a:extLst>
              <a:ext uri="{FF2B5EF4-FFF2-40B4-BE49-F238E27FC236}">
                <a16:creationId xmlns:a16="http://schemas.microsoft.com/office/drawing/2014/main" id="{5C5EED40-F3CA-B8AD-3211-7309FB064847}"/>
              </a:ext>
            </a:extLst>
          </p:cNvPr>
          <p:cNvGraphicFramePr>
            <a:graphicFrameLocks noGrp="1"/>
          </p:cNvGraphicFramePr>
          <p:nvPr>
            <p:ph idx="1"/>
          </p:nvPr>
        </p:nvGraphicFramePr>
        <p:xfrm>
          <a:off x="490538" y="1654175"/>
          <a:ext cx="895191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9856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err="1"/>
              <a:t>Lysio</a:t>
            </a:r>
            <a:r>
              <a:rPr lang="sv-SE" sz="140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err="1"/>
              <a:t>Lysio</a:t>
            </a:r>
            <a:r>
              <a:rPr lang="sv-SE" sz="1400"/>
              <a:t> Research grundades 2009 och arbetar med undersökningar åt kunder i offentlig, akademisk, privat och ideell sektor.</a:t>
            </a:r>
          </a:p>
          <a:p>
            <a:pPr marL="0" indent="0">
              <a:buNone/>
            </a:pPr>
            <a:r>
              <a:rPr lang="sv-SE" sz="1400"/>
              <a:t>Vi finns i Göteborg, Lund och Stockholm. </a:t>
            </a:r>
          </a:p>
          <a:p>
            <a:endParaRPr lang="sv-SE" sz="160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err="1"/>
              <a:t>Lysio</a:t>
            </a:r>
            <a:r>
              <a:rPr lang="sv-SE"/>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xmlns=""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Simon Tufvesson</a:t>
            </a:r>
          </a:p>
          <a:p>
            <a:r>
              <a:rPr lang="sv-SE" sz="1200">
                <a:solidFill>
                  <a:schemeClr val="bg1"/>
                </a:solidFill>
                <a:latin typeface="Arial" panose="020B0604020202020204" pitchFamily="34" charset="0"/>
              </a:rPr>
              <a:t>Analytiker</a:t>
            </a:r>
          </a:p>
          <a:p>
            <a:r>
              <a:rPr lang="sv-SE" sz="1200">
                <a:solidFill>
                  <a:schemeClr val="bg1"/>
                </a:solidFill>
                <a:latin typeface="Arial" panose="020B0604020202020204" pitchFamily="34" charset="0"/>
              </a:rPr>
              <a:t>simon.tufvesson@enkatfabriken.se</a:t>
            </a:r>
            <a:endParaRPr lang="sv-SE" sz="200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xmlns=""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Elin Hoffman</a:t>
            </a:r>
            <a:br>
              <a:rPr lang="sv-SE" sz="1200" b="1">
                <a:solidFill>
                  <a:schemeClr val="bg1"/>
                </a:solidFill>
                <a:latin typeface="Arial" panose="020B0604020202020204" pitchFamily="34" charset="0"/>
              </a:rPr>
            </a:br>
            <a:r>
              <a:rPr lang="sv-SE" sz="1200">
                <a:solidFill>
                  <a:schemeClr val="bg1"/>
                </a:solidFill>
                <a:latin typeface="Arial" panose="020B0604020202020204" pitchFamily="34" charset="0"/>
              </a:rPr>
              <a:t>Projektledare</a:t>
            </a:r>
          </a:p>
          <a:p>
            <a:r>
              <a:rPr lang="sv-SE" sz="1200" err="1">
                <a:solidFill>
                  <a:schemeClr val="bg1"/>
                </a:solidFill>
                <a:latin typeface="Arial" panose="020B0604020202020204" pitchFamily="34" charset="0"/>
              </a:rPr>
              <a:t>elin.hoffman@enkatfabriken.se</a:t>
            </a:r>
            <a:endParaRPr lang="sv-SE" sz="120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err="1">
                <a:solidFill>
                  <a:schemeClr val="bg1"/>
                </a:solidFill>
              </a:rPr>
              <a:t>Undersökning</a:t>
            </a:r>
            <a:r>
              <a:rPr lang="en-US" sz="2800">
                <a:solidFill>
                  <a:schemeClr val="bg1"/>
                </a:solidFill>
              </a:rPr>
              <a:t> </a:t>
            </a:r>
            <a:r>
              <a:rPr lang="en-US" sz="2800" err="1">
                <a:solidFill>
                  <a:schemeClr val="bg1"/>
                </a:solidFill>
              </a:rPr>
              <a:t>och</a:t>
            </a:r>
            <a:r>
              <a:rPr lang="en-US" sz="2800">
                <a:solidFill>
                  <a:schemeClr val="bg1"/>
                </a:solidFill>
              </a:rPr>
              <a:t> </a:t>
            </a:r>
            <a:r>
              <a:rPr lang="en-US" sz="2800" err="1">
                <a:solidFill>
                  <a:schemeClr val="bg1"/>
                </a:solidFill>
              </a:rPr>
              <a:t>analys</a:t>
            </a:r>
            <a:r>
              <a:rPr lang="en-US" sz="2800">
                <a:solidFill>
                  <a:schemeClr val="bg1"/>
                </a:solidFill>
              </a:rPr>
              <a:t> av Lysio Research</a:t>
            </a:r>
            <a:endParaRPr lang="sv-SE"/>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a:hlinkClick r:id="rId2"/>
              </a:rPr>
              <a:t>www.lysio.se</a:t>
            </a:r>
            <a:endParaRPr lang="en-US"/>
          </a:p>
          <a:p>
            <a:pPr algn="ctr"/>
            <a:endParaRPr lang="en-US"/>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t>Lysio</a:t>
            </a:r>
            <a:r>
              <a:rPr lang="sv-SE" sz="1400"/>
              <a:t> Research har för Föreningen För Familjecentralers Främjandes (FFFF) räkning genomfört en undersökning bland vuxna besökare på familjecentraler/familjecentralsliknande verksamheter. </a:t>
            </a:r>
          </a:p>
          <a:p>
            <a:pPr marL="0" indent="0">
              <a:lnSpc>
                <a:spcPct val="120000"/>
              </a:lnSpc>
              <a:buNone/>
            </a:pPr>
            <a:r>
              <a:rPr lang="sv-SE" sz="1400"/>
              <a:t>I resultatet ingår familjecentraler/</a:t>
            </a:r>
            <a:br>
              <a:rPr lang="sv-SE" sz="1400"/>
            </a:br>
            <a:r>
              <a:rPr lang="sv-SE" sz="1400"/>
              <a:t>familjecentralsliknande verksamheter enligt den </a:t>
            </a:r>
            <a:r>
              <a:rPr lang="sv-SE" sz="1400" b="1"/>
              <a:t>nationella definitionen</a:t>
            </a:r>
            <a:r>
              <a:rPr lang="sv-SE" sz="1400"/>
              <a:t>:</a:t>
            </a:r>
          </a:p>
          <a:p>
            <a:pPr marL="0" indent="0">
              <a:lnSpc>
                <a:spcPct val="120000"/>
              </a:lnSpc>
              <a:buNone/>
            </a:pPr>
            <a:r>
              <a:rPr lang="sv-SE" sz="1400" kern="100">
                <a:effectLst/>
                <a:ea typeface="Aptos" panose="020B0004020202020204" pitchFamily="34" charset="0"/>
                <a:cs typeface="Arial" panose="020B0604020202020204" pitchFamily="34" charset="0"/>
              </a:rPr>
              <a:t>På en familjecentral är de fyra basverksamheterna mödrahälsovård, barnhälsovård, förebyggande socialtjänst och öppen förskola samlokaliserade*  </a:t>
            </a:r>
          </a:p>
          <a:p>
            <a:pPr marL="0" indent="0">
              <a:buNone/>
            </a:pPr>
            <a:r>
              <a:rPr lang="sv-SE" sz="1400" kern="100">
                <a:effectLst/>
                <a:ea typeface="Aptos" panose="020B0004020202020204" pitchFamily="34" charset="0"/>
                <a:cs typeface="Arial" panose="020B0604020202020204" pitchFamily="34" charset="0"/>
              </a:rPr>
              <a:t>Med en familjecentralsliknande verksamhet avses en samlokaliserad* verksamhet med minst barnhälsovård i samverkan med öppen förskola och/eller förebyggande socialtjänst. </a:t>
            </a:r>
            <a:br>
              <a:rPr lang="sv-SE" sz="1400" kern="100">
                <a:effectLst/>
                <a:ea typeface="Aptos" panose="020B0004020202020204" pitchFamily="34" charset="0"/>
                <a:cs typeface="Arial" panose="020B0604020202020204" pitchFamily="34" charset="0"/>
              </a:rPr>
            </a:br>
            <a:endParaRPr lang="sv-SE" sz="1400" kern="100">
              <a:effectLst/>
              <a:ea typeface="Aptos" panose="020B0004020202020204" pitchFamily="34" charset="0"/>
              <a:cs typeface="Arial" panose="020B0604020202020204" pitchFamily="34" charset="0"/>
            </a:endParaRPr>
          </a:p>
          <a:p>
            <a:pPr marL="0" indent="0">
              <a:buNone/>
            </a:pPr>
            <a:r>
              <a:rPr lang="sv-SE" sz="1200" kern="100">
                <a:effectLst/>
                <a:ea typeface="Aptos" panose="020B0004020202020204" pitchFamily="34" charset="0"/>
                <a:cs typeface="Arial" panose="020B0604020202020204" pitchFamily="34" charset="0"/>
              </a:rPr>
              <a:t>*Samlokalisering innebär att hela den ordinarie verksamheten som respektive part bedriver ska vara förlagd till familjecentralen eller den familjecentralsliknande verksamheten.</a:t>
            </a:r>
          </a:p>
          <a:p>
            <a:pPr marL="0" indent="0">
              <a:lnSpc>
                <a:spcPct val="120000"/>
              </a:lnSpc>
              <a:buFont typeface="Arial" panose="020B0604020202020204" pitchFamily="34" charset="0"/>
              <a:buNone/>
            </a:pPr>
            <a:endParaRPr lang="sv-SE" sz="1400" baseline="30000">
              <a:cs typeface="Arial" panose="020B0604020202020204" pitchFamily="34" charset="0"/>
            </a:endParaRPr>
          </a:p>
          <a:p>
            <a:pPr marL="0" indent="0">
              <a:lnSpc>
                <a:spcPct val="120000"/>
              </a:lnSpc>
              <a:buNone/>
            </a:pPr>
            <a:r>
              <a:rPr lang="sv-SE" sz="1400"/>
              <a:t>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2002578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De hjälper mig när jag har tid hos barnmoska eller hos anann utav personalen eftersom jag inte pratar så mycket svenska. De hjäper även barnen när de leker.
De hjälper när man har funderingar överlag. Som en kompis, med mycket erfarenhet av barn
De hjälper oss alltid och speciellt &lt;NAME&gt;, hon finns alltid för oss och hjälper till väldigt mycket och besvarar alla frågor
De hjälpte mig att hitta till rätt stöd
De jätte hjälp sam
De kan hjälpa mig och ta min son en stund så jag kan fika eller gå på toa. Eller ibland om jag har ett möte på kvinnocentralen.
De liksom står på vår sida, är ett stöd när det är tungt
De lyssnar alltid och hjälper med min bebis om det behövs
De lyssnar och ger råd och pepp om man är i ett jobbigt stadie med sitt barn
De lyssnar och ger råd. Men har även aktivt hjälpt när det behövts.
De lyssnar på bekymmer och behov som vi försöker lösa. De skapar en välkomnande trygghet och är lösnings fokuserade, otroligt kunniga i sitt arbete.
De stöttar en med att passa barn nr 2 om barn nr 1 behöver gå på toaletten. De samtalar med en om allt möjligt och skulle det vara något problem så finns dom alltid där!
De svara alltid på mina frågor på ett sätt som ger mig nytta bra förslag som utvecklar mitt tänkande.
De svarar alltid på mina frågor
De svarar alltid på mina frågor på sätt som ger mig nytta och bra förslag som utvecklar mitt tänkande. Personalen leker också med barnen och här upptäcker vi även vad vår barn tycker om, och vi får stöd från sjuksköterska vid behov.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De svarar alltid på mina frågor vilket känns tryggt
De svarar på alla frågor som jag ställer
De tar sig tiden att prata när man behöver och de visar ALLTID att de finns där om man behöver något. Är otroligt tacksam för allihop!
Dem är väldigt lyhörda, vänliga och tillmötesgående.
Dem erbjuder alltid sin tjänst och är väldigt väldigt trevliga det känns betryggande att komma hit.
Dem ger mig myket tips och tid vi åkte tillsammans nånstans det är jätte kul vara med de
Dem ör så öppna och lugnande i alla frågor man har
Dem som jag vill veta information om dem brukar informera mig
Dem ställer upp med att lägg fram leksaker för barnen att leka med, väldigt trevlig personal!
Den barns aktiveteter
Den enda form av hjälp jag varit i behov av är att få ställa lite frågor vilket jag alltid känner mig välkommen att göra
Det
Det är alltid hjälpsamma, lyhörda och ser till så man får en extra hand om de behövs. De ser även varje barn och anpassar sig efter varje individ
Det är en av de bästa familjecentralen som finns för oss vi älskar och komma hit fina personal och fin miljö.uppskattar så mycket här kan jag säga
Det är väldigt lätt att prata med &lt;NAME&gt; och hon är öppen och man får snabbt förtroende för henne eftersom hon lyssnar odömande! &lt;NAME&gt; är också jättefin i sitt bemötande.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Det gäller allt. Hälsa omvårdnad å omtanke kring barnet som besöker er. Men även omtanke kring syskon och familj. När vi hade en tuff period fick vi hjälp med några samtal av familjerådgivare vilket var givande för osd
Det hjalp alletider
Det lilla extra! Småsaker som att passa lillebror när stora behöver gå på toaletten med mitt stöd, tips och råd i vardagen, pepp, mm.
Det räcker att de är där och visar hur allt funkar och småpratar inbland. Jag vill inte ha mer, hade tyckt att det vore för mycket annars.
Det sociala, diskussionerna och allt när man är på öppna förskolan. Har man en fråga så får man alltid svar och stöd i det man undrar
Det som jag behöver och eller ber om
Det stöd jag fick var att tolk gjorde så att jag förstod översättningsfrågorna.
Det var olika hjälpen det beror på vad man behövdes.
Detailed explanation on the vaccination.
Development in child behavior , language Development and many more
Different talks with the pedagog
Diskussioner om vardagslivet. Tips om vissa specifika områden.
Diskuterat om barn och utveckling mm. Allmänt stöttande när man behöver prata av sig
Djupare samtal om livet
Dm lär mig svenska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Dom är jätte bra och hjälper mycket för alla
Dom är väldigt lätta att prata med och har tips om det är något
dom är väldigt tydliga med info, och säger det på ett konkret sätt
Dom erbjuder allt från att prata om vår vardag, diskutera problem till att få mer professionella samtal med en terapeut.
Dom finns alltid där att prata med om man behöver. Under föräldraledigheten behöver man ibland prata av sig och reflektera över olika saker. Då kan man alltid prata med personalen här.
Dom finns där hela tiden. Man kan se de som deras jobb men de är så kul att de alltid är ett glatt humör
Dom har hjälp mig att hålla ett öga på en av mina barn när jag behövde gå iväg och byta blöja eller fixa mat eller så.
Dom har mött mina behov och varit lyhörda
Dom hjälper gärna till som extra hand kring ens barn om de skulle behövas o ens egna händer inte räcker, alltid tillmötesgående och super gulliga mot barnen o föräldrar!
Dom hjälper med allt..jätte duktiga jag är jätte nöjd
Dom hjälper mig alltid med sin erfarenhet och kunskap, när jag behöver rådfråga om nånting gällande mina barn. Vi går alltid härifrån på glatt humör. Vi älskar att vara här,
Dom kan komma med bra råd och svar på de man frågar dom.
Dom lyssnar alltid om man behöver prata och lätta på sitt hjärta. Hjälper gärna till med min dotter och allt praktiskt som att bära något, hämta något osv. Väldigt hjälpsamma och jordnära
Dom lyssnar och tar en på allvar.
Dom stöttar oss föräldrar, socialiserar sig och tar hand om våra barn. Vi uppskattar &lt;NAME&gt; och &lt;NAME&gt;.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Dom svarar alltid om man har nån fråga eller fundering
Duktig personal som tar det lugnt och fint med barnen 😃
Duktiga på att fånga upp om man mår dåligt
During my pregnancy they helped me
Efter min andra graviditet mådde jag väldigt dåligt psykiskt och jag fick sån otroligt fint stöd tidigt med proffesionell hjälp med samtal som fick mig att känna mig trygg o mer välmående!
Efter traumatiska förlossning, prematurt fött barn, hög risk graviditet. Stöd från bm, BVC-ssk och socionom. Stöd med extra besök och samtal
Efterkontroll. Hjälp att sätta in en spiral.
Eftersom jag är ny så de hjälper mig och förklara vad som de gör här och de pratar med min lilla bebisen och ha roligt
Emotional support during postpartum depression, encouragement, and help with speaking Swedish
Emotionellt, mentalt
Empati och förståelse
En genuin vänskap, uppmuntran och hjälp med språkinlärning.
En stund att prata av mig om vardagliga bekymmer
En trygg miljö och stöd om man haft det tufft med bebis under natten eller har andra funderingar.
Ena sonen har epilepsi så har fått mycket extra stöd på väldigt bra sätt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Erbjudande om kuratorsamtal
Erbjudande om stöd och dialog
ersättningar från FK och annat
Ett besök hos &lt;NAME&gt;
Ett blygt barn som fick förtroende för personalen och ville gärna gå tillbaka
Ett bra möte, där jag kände mig avslappad och kände mig trygg att utrycka o våga ta råd
Ett samtal med kurator
Every daywith &lt;NAME&gt; and &lt;NAME&gt;. They give good support. The best open preeschool in Malmo.
Every question what i have they was promptly to answer me and they are so nice with people
Ex ansöka förskola och balanked
Extra besök
Extra besök
Extra besök
Extra besök BVC
Extra besök för vägning och uppföljning av hud.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Extra besök hos barnmorska och erbjudande om kontakt med kurator.
Extra besök hos bm och tid till läkare
Extra besök när jag varit orolig i graviditeten .hjälp att få träffa en på amandamottagningen när jag behövde det
Extra besök pga att dottern sover dåligt och vi föräldrar är ganska slut.
Extra besök utifrån oro/nedstämdhet pga graviditet
Extra besök.
Extra besök. Kuratorskontakt.
Extra besök/samtal
Extra besök/samtal vid amning samt hos &lt;NAME&gt; på familjecentralen pga jobbig tid med äldsta barnet.
Extra egen träffar med personal på öppna förskolan, även torsdags grupp som är mycket lättare att hantera när man har social ångest/forbi.
Extra frågor och tid till att prata och berätta om något som händer i livet
Extra hjälp med amningsstöd. Även fått mycket bra hjälp kring andra saker jag undrat särskilt kring.
Extra hjälp och stöd från kuratorn gällande situationer med min 3 åring
Extra hjälp via telefon när vi behövde hjälp..
Extra inbokade besök vid amningsbesvär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Extra information om barnsäkerhet
Extra information om tecken för barn som jag ställde lite frågor om.
Extra koll på min dotters vikt
Extra kontroll för smärta under graviditet
Extra mätning och vägning
Extra möten för diskussion
Extra möten när vi behöver vägledning.
Extra möten och stöd
Extra närvaro, exempelvis "kolla läget" om man träffar varandra på öppna förskolan.
Extra provtagning och hjälp.
Extra samtal
Extra samtal
Extra samtal vid oro
Extra samtalsstöd med kurator
Extra stöd när dottern var nyfödd och inte gick upp i vikt som hon skulle.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Extra stöd pga extrem sömnbrist när barnet var mindre. Bl.a. kuratorskontakt och extrabesök till barnsköterska för uppföljning av mående och råd.
Extra stöd via samtal efter förlossning av andra barnet.
Extra stöd vid nybliven mamma
Extra tillväxt
Extra vägning mm
Extra vägningar/mätningar
Extrabesök/samtal vid oro under graviditeten
Extrainsatt BVC kontroll
Få mig att känna mig trygg , informativa och lekt med mitt barn.
Familj stöd samtal med &lt;NAME&gt;
Familjebehandlare
Familjecentralen i högaborg är underbar
Familjeproblem
Familjerådgivare
Familjerådgivning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Familjerådgivning
Familjerådgivning
Familjerådgivning
Familjerådgivning
Familjerådgivning när jag behövt. Barnmorska frågor kring min sons hälsa. Där ja snabbt fått kontakt med en barnmorska
Familjerådgivning, kurser. Stöttning
Familjerådgivning.
Familjestöd
Familjestöd
Familjestödjare
Familjestödjare/samtal med socionom
Fantastiskt stöd av min barnmorska under grav pga förlossningsrädsla
Får alltid ett bra bemötande av pedagogerna, jag känner att jag kan lyfta fram vad som helst till dem.
Får alltid hjälp med de frågor man har.
Får alltid stöd av BVC sköterskan när det är något med mina barn som jag undrar över och ger tips å råd.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och QR-kod per deltagande familjecentral. Länkar och QR-koder har tagits fram av </a:t>
            </a:r>
            <a:r>
              <a:rPr lang="sv-SE" sz="1400" err="1"/>
              <a:t>Lysio</a:t>
            </a:r>
            <a:r>
              <a:rPr lang="sv-SE" sz="1400"/>
              <a:t> Research, och dessa har sedan distribuerats till enheterna via en kontaktperson hos regionen. </a:t>
            </a:r>
            <a:endParaRPr lang="sv-SE"/>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814478470"/>
              </p:ext>
            </p:extLst>
          </p:nvPr>
        </p:nvGraphicFramePr>
        <p:xfrm>
          <a:off x="489276" y="3429000"/>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a:t>Enkät </a:t>
                      </a:r>
                    </a:p>
                  </a:txBody>
                  <a:tcPr anchor="ctr"/>
                </a:tc>
                <a:tc>
                  <a:txBody>
                    <a:bodyPr/>
                    <a:lstStyle/>
                    <a:p>
                      <a:r>
                        <a:rPr lang="sv-SE" sz="1100"/>
                        <a:t>Insamling start</a:t>
                      </a:r>
                    </a:p>
                  </a:txBody>
                  <a:tcPr anchor="ctr"/>
                </a:tc>
                <a:tc>
                  <a:txBody>
                    <a:bodyPr/>
                    <a:lstStyle/>
                    <a:p>
                      <a:r>
                        <a:rPr lang="sv-SE" sz="1100"/>
                        <a:t>Insamling slut </a:t>
                      </a:r>
                    </a:p>
                  </a:txBody>
                  <a:tcPr anchor="ctr"/>
                </a:tc>
                <a:tc>
                  <a:txBody>
                    <a:bodyPr/>
                    <a:lstStyle/>
                    <a:p>
                      <a:r>
                        <a:rPr lang="sv-SE" sz="1100"/>
                        <a:t>Antal svar</a:t>
                      </a:r>
                    </a:p>
                  </a:txBody>
                  <a:tcPr anchor="ctr"/>
                </a:tc>
                <a:tc>
                  <a:txBody>
                    <a:bodyPr/>
                    <a:lstStyle/>
                    <a:p>
                      <a:r>
                        <a:rPr lang="sv-SE" sz="1100"/>
                        <a:t>Antal deltagande</a:t>
                      </a:r>
                    </a:p>
                    <a:p>
                      <a:r>
                        <a:rPr lang="sv-SE" sz="1100"/>
                        <a:t>familjecentraler</a:t>
                      </a:r>
                    </a:p>
                  </a:txBody>
                  <a:tcPr anchor="ctr"/>
                </a:tc>
                <a:extLst>
                  <a:ext uri="{0D108BD9-81ED-4DB2-BD59-A6C34878D82A}">
                    <a16:rowId xmlns:a16="http://schemas.microsoft.com/office/drawing/2014/main" val="2820031394"/>
                  </a:ext>
                </a:extLst>
              </a:tr>
              <a:tr h="475379">
                <a:tc>
                  <a:txBody>
                    <a:bodyPr/>
                    <a:lstStyle/>
                    <a:p>
                      <a:r>
                        <a:rPr lang="sv-SE" sz="1200"/>
                        <a:t>Vuxenenkäten</a:t>
                      </a:r>
                    </a:p>
                  </a:txBody>
                  <a:tcPr anchor="ctr"/>
                </a:tc>
                <a:tc>
                  <a:txBody>
                    <a:bodyPr/>
                    <a:lstStyle/>
                    <a:p>
                      <a:r>
                        <a:rPr lang="sv-SE" sz="1200"/>
                        <a:t>2025-09-22 </a:t>
                      </a:r>
                    </a:p>
                  </a:txBody>
                  <a:tcPr anchor="ctr"/>
                </a:tc>
                <a:tc>
                  <a:txBody>
                    <a:bodyPr/>
                    <a:lstStyle/>
                    <a:p>
                      <a:r>
                        <a:rPr lang="sv-SE" sz="1200"/>
                        <a:t>2025-10-26</a:t>
                      </a:r>
                    </a:p>
                  </a:txBody>
                  <a:tcPr anchor="ctr"/>
                </a:tc>
                <a:tc>
                  <a:txBody>
                    <a:bodyPr/>
                    <a:lstStyle/>
                    <a:p>
                      <a:r>
                        <a:rPr lang="sv-SE" sz="1200"/>
                        <a:t>5637</a:t>
                      </a:r>
                    </a:p>
                  </a:txBody>
                  <a:tcPr anchor="ctr"/>
                </a:tc>
                <a:tc>
                  <a:txBody>
                    <a:bodyPr/>
                    <a:lstStyle/>
                    <a:p>
                      <a:r>
                        <a:rPr lang="sv-SE" sz="1200"/>
                        <a:t>124</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3984253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Får extra stöd utifrån min ADHD, fick även information/hjälp med utökad barnomsorg.
Får hjälp att hitta föräldrar som har samma barn/livssituation
Får svar på mina frågor och hjälp om jag behöver
Fått extra besök inbokade
Fått fin hjälp av &lt;NAME&gt; med extra viktkontroll och stöd och råd i samband med detta.
Fått gå på ABC gruppen och trygghetscirkeln
Fått hjälp &amp; råd när jag behövt 🙏🏼
Fått hjälp av personal från BVC som kommer till Öppna förskolan. Ställt frågor som rör mitt barn och fått bra hjälp.
Fått hjälp och stöd med språk, föräldraskapet, skärmrekomendationer och pedagogisk förhållningssätt.
Fått hjälp till kurator, &lt;NAME&gt;.
Fått komma in extra på besök om man varit orolig över något. Både gravid och med bebis.
fått mat bidrag när ja va fattig. samtal när ja behövde stöd.
Fått mycket stöd i början med min son och hjälp för ersättning. Personalen visar och lär hur man hanterar olika situationer med spädbarn.
Fått samtalsstöd och blivit inbokad på föreläsning på sjukhus samt fått läkarintyg för att flyga under graviditet.
Fått stöd av socionomen när min man mådde psykiskt dåligt.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Fått svar på frågor jag haft angående bebis. Har fått hjälp o stöd både på plats och även via telefon.
Fått verktyg hur jag ska kunna bemöta mina barn på rätt sätt
Feedbacks og tilbakemeddelande
Fick en förlossningsdepression så fick mycket stöd av BVC o efter detta även va med på spädbarns verksamheten. Där kände jag möjligheten att få prata med folk i samma situation som mig samt att personalen stöttade mig så mycket i mitt föräldraskap, alla tankar o känslor kunde jag dela med mig. Efter att min son fyllde 1 fick jag kontakt med öppnaförskolan istället och där kunde ja fortsätta den känsla o stöd jag fick på Spädbarnsverksamheten. Jag känner mig så väl bemött av all personal o även alla besökare jag o sonen har skaffat oss mycket vänner på plats o de känns så enkelt o prata med alla :)
Fick ett extra besök i vecka 20 då jag tidigare haft ett x, så jag kunde känna mig lite extra trygg. Även bra hjälp när jag behövde bli sjukskriven i slutet av graviditeten
Fick hjälp att få kontakt med kurator
Fick hjälp att få rätt hjälp
Fick hjälp att kontakta en förskola bla. och massa stöd att prata om olika saker. Många småsaker men betydelsefulla. Ingen där tvekar att ta tag i att hjälp till och lösa något för en om dom kan.
Fick hjälp av &lt;NAME&gt;, hon gav mig mycket information om örskolan och vad jag behövde köpa för att förbereda mitt barn till olika väder
Fick hjälp med barnet som inte var så matsugen.
Fick hjälp med kontakt till psykologmottagning när jag mådde dåligt.
Fick hjälp med samtal under min graviditet.
Fick kontakt med kurator när jag förmedlade ”svårigheter” med stora syskonet hemma, efter att ha varit på bvc med lillen.
Fick prata med kurator efter förlossning när jag inte mådde så bra.
Fick prata och ställa de frågor vi ville om amning &amp; utslag på kroppen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Fick rådgivning om amning då jag hade problem med mjölkstockning. Personal som egentligen inte var en del av vårdmötet hämtades in för extra hjälp
Fick samtalsstöd
Fick samtalsstöd
Fick stöd med hur jag ska ta mig an föräldrarollen på bästa sätt medan jag samtidigt inte glömmer av mina egna grundläggande behov.
Fick stöd med remiss till spädis och barnpsykolog när barnet låste sig och bara skrek och va i affekt
Fick svar på de frågor jag hade
Fick träffa kurator när jag mådde dåligt ganska lång tid post partum
Fin hjälp av kurator
Fina samtal med &lt;NAME&gt; och &lt;NAME&gt;. De finns alltid tillhands.
Fina samtal och råd om allt möjligt som man undrat över och känt sig osäker i.
Finns alltid stöd när man behöver!
Fler hembesök i samband med programmet Växa Tryggt
Flera besök för att följa viktkurva
Flera gånger jag har frågat de och de svara mig och de har erbjudat mitt barn till baby massage och flera aktiveteter
Följde med till familjerätten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Följer alltid upp
För aktiviet stöd och ekonomi
För alla när jag behöver hjälper
För papperna och för hur man hjälper barnen och språket
Föräderstöd
Förälderstöd
föräldra råd, inskolning, privat liv mm
Föräldragrupp
Föräldragrupp
Föräldragrupp och hjälp från öppna förskolan att kontakta &lt;NAME&gt;
Föräldrakurs
Föräldrar rådgivare
Föräldrar stöd
Föräldraråd , t.ex. hur kan man får sin barn inte titta skärmtider .
Föräldrarådgivare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Föräldrarådgivning
Föräldrargrupp, information och diskussion om att vara föräldrar och barnens utveckling.
Föräldrarstödjare
Föräldrarträff, olika kurser anpassar till nyblivna föräldrar och m.m
Föräldraskap, amning, egenvård
Föräldraskapsstöd som hänvisats av BVC
Föräldrastöd
Föräldrastöd
Föräldrastöd
Föräldrastöd
Föräldrastöd
Föräldrastöd
Föräldrastöd
Föräldrastöd Kurs: trygghetscirkeln
Föräldrastöd och frågor kring det svenska systemet med ex aktiviteter som finns i närområdet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Föräldrastöd pga utbrott
Föräldrastödjande samtal, hjälp vid förstoppning hos barn
Föräldrerådgivning
Förebyggande socialarbetare. Samtal med kurator som är väldigt uppskattat!
Förebyggande socialtjänsten för hjälp med relationen till äldre släkting
Föreldrarrådgivare
Förlorade ett barn i magen i v24 tidigare i år och de har bemött mig med väldig omsorg och extra besök.
Förlossningsrädsla
Förskolan informationer
Förskolestöd, utmaningar med mina barn, personligt stöd
Första månaderna av mitt barns liv var vi mycket på BVC och vi blev väldigt nära med vår sköterska. Fint att inte bara vara en i mängden!
Förstå mitt barn bättre
Förståelse &amp; hjälp vid samtal
Fråga om extra hjälp och stöd efter tuff förlossning
Frågor kring mitt barn eller tips kring vad som finns att göra med mitt barn i Helsingborg.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Frågor och funderingar kring barn och familjelivet
frågor och svar gällande vilka man ska kontakta rörande saker som jag som första gångs förälder inte har koll på.
Frågor om allt inom föräldraskapet
Frågor om förskolan
Frågor om graviditet med barnmorskor
Frågor om mitt barn
From I started my pregnancy, the midwife has been very helpful and careful with all of my needs, including the emotional a, that’s why send me with a social counselor to can have some emotional help during the pregnancy.
Fylla i blanketter,
Gällande frågor och funderingar. De svarar och lugnar mig
Går Abc utbildning
Går alltid att fråga om det är något man tänker eller fundera på
Går alltid att prata med &lt;NAME&gt; i Lagan om allt. Har det lite tufft hemma men &lt;NAME&gt; ger stöd och råd.
Går alltid att ställa frågor &amp; få svar om man önska
Gav blankett om hur jag ansöker till BVC.
Generellt allmänt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Genom samtal och frågor jag/vi ställer
Ger bra tips och information
Ger information, i god tid. Tips på vad jag inte vet om barnen.
Ger råd och tips
Gick abc kursen, råd om uppfostran
Glada personal med fin bemötande
Goda råd
Goda samtal vid svåra tider
Göra önskar på olycka myndigheter
Grupp för självstående mammor och fokus på att vara själv. Olika teman varje gång.
Gud ja! Fått stöd i min föräldraroll, att hitta vänner, att komma ifrån ensamheten som medföljer under föräldraledigheten. En trygg och säker miljö för mig och mitt barn med underbara &lt;NAME&gt;!
Guide till Trygghets cirkeln. Hjälp när barn fick raseriutbrott.
Haft mkt kontakt med vår bvc sköterska, under en period mkt stöd från öppna förskolan samt förebyggande socialtjänst
Haft samtal hos Råd och Service. Är mycket nöjd . Känner sånt förtroende och kommer fortsätta träffa &lt;NAME&gt;.
Håller koll på barnet om jag vill ta kaffe/kissa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Hälsocoach.
Hälsosamtal
Hantera trotsåldern
Har alltid fått extra bra stöd både av sköterskan vi går till för kontroller men även personalen på öppna förskolan. Både när man behöver extra pepp eller svar på frågor och funderingar!
Har alltid trevligt med &lt;NAME&gt; och &lt;NAME&gt; , får hjälpen om det är något jag behöver eller undrar .
Har behövt komma oftare på besök pga mitt barns tillstånd, och har aldrig varit några konstigheter eller sura miner.
Har fått fantastisk hjälp och stöd. Utan &lt;NAME&gt; så hade jag ärligt inte överlevt våra första månader som nybliven mamma. Alla skulle få träffa en person som &lt;NAME&gt;, hon är fantastisk. Kan verkligen inte tacka henne nog för allt stöd.
Har fått kuratorstöd då min familj varit i en särskilt svår situation
Har fått mycket hjälp med saker runt mig och mina barn. Allt från var jag kan vända mig till annan hjälp
Har fått mycket tips och råd.
Har fått samtals kontakt när jag behövde det
Har fått stöd och råd om min roll som förälder.
Här finns alltid någon att prata med om man behöver stöd eller bara behöver prata av sig.
Har gått på öppna förskolan sedan mitt barn var 4 månader, kan idag säga att det har underlättat inskolningen på förskolan. Jag har fått stöd och gemenskap för att växa som förälder. Öppnat förskolan har gett mig lika mycket som mitt barn. Tack för att de finns!!
Har inte fått stöd men vet att stöd finns om jag skulle behöva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Har känt mig ensam men dem rekommenderar vissa grupper så man kommer in i föräldragänget
Har kunnat prata om annat stöd och hjälp man kan få om man har det svårt.
Har man haft frågor har personalen alltid kunna bistå med det vi behöver.
Har mått lite dåligt och fått extra stöd av BVC
Har medverkat på besök på vårdcentralen som varit relaterade till stödet på familjecentralen
Har någon fråga kring barnet , allergi etc,
Har pratat med kurator
Har träffat &lt;NAME&gt; under en längre period. Är så tacksam för hennes stöd och hur hon alltid får mig att må bättre efter våra samtal. Har det tufft i vår familjesituation och vet inte vart jag hade varit utan stödet.
Hej jag är en ny mamma och får massa med bra information.
Hela bemötandet, man tar sig alltid tid att lyssna och förklara.
Helamning var viktigt för mig redan under graviditeten och jag fick all hjälp och allt stöd jag behövde för att lyckas med det. Jag är otroligt tacksam. Efter förlossningen hade jag dessutom lite besvär med underlivet som gjorde mig orolig, och personalen var väldigt engagerad i att få tag på en barnmorska som till slut hade tid att undersöka mig. Vi känner oss alltid välkomna på familjecentralen och är oerhört tacksamma för all hjälp och allt stöd vi får av alla som arbetar där. Bättre än så kan det inte vara.
Help building connection with the child
Help to enroll my child to preschool!
Hembesök i samband med ett annat möte
Hhgfch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7E06-F32D-D00A-73ED-01620048801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C058F97E-240F-D564-CCD2-8798FC1CE600}"/>
              </a:ext>
            </a:extLst>
          </p:cNvPr>
          <p:cNvSpPr>
            <a:spLocks noGrp="1"/>
          </p:cNvSpPr>
          <p:nvPr>
            <p:ph type="title"/>
          </p:nvPr>
        </p:nvSpPr>
        <p:spPr/>
        <p:txBody>
          <a:bodyPr/>
          <a:lstStyle/>
          <a:p>
            <a:r>
              <a:rPr lang="sv-SE"/>
              <a:t>Svar från följande familjecentraler ingår i den nationella sammanställningen:</a:t>
            </a:r>
          </a:p>
        </p:txBody>
      </p:sp>
      <p:graphicFrame>
        <p:nvGraphicFramePr>
          <p:cNvPr id="8" name="Platshållare för innehåll 7">
            <a:extLst>
              <a:ext uri="{FF2B5EF4-FFF2-40B4-BE49-F238E27FC236}">
                <a16:creationId xmlns:a16="http://schemas.microsoft.com/office/drawing/2014/main" id="{BC45B6EA-49F2-119E-C760-BB613FA6B757}"/>
              </a:ext>
            </a:extLst>
          </p:cNvPr>
          <p:cNvGraphicFramePr>
            <a:graphicFrameLocks noGrp="1"/>
          </p:cNvGraphicFramePr>
          <p:nvPr>
            <p:ph sz="half" idx="2"/>
            <p:extLst>
              <p:ext uri="{D42A27DB-BD31-4B8C-83A1-F6EECF244321}">
                <p14:modId xmlns:p14="http://schemas.microsoft.com/office/powerpoint/2010/main" val="3969351765"/>
              </p:ext>
            </p:extLst>
          </p:nvPr>
        </p:nvGraphicFramePr>
        <p:xfrm>
          <a:off x="490889" y="1455997"/>
          <a:ext cx="2203838" cy="4905360"/>
        </p:xfrm>
        <a:graphic>
          <a:graphicData uri="http://schemas.openxmlformats.org/drawingml/2006/table">
            <a:tbl>
              <a:tblPr firstRow="1" bandRow="1">
                <a:tableStyleId>{B301B821-A1FF-4177-AEE7-76D212191A09}</a:tableStyleId>
              </a:tblPr>
              <a:tblGrid>
                <a:gridCol w="2203838">
                  <a:extLst>
                    <a:ext uri="{9D8B030D-6E8A-4147-A177-3AD203B41FA5}">
                      <a16:colId xmlns:a16="http://schemas.microsoft.com/office/drawing/2014/main" val="2629918978"/>
                    </a:ext>
                  </a:extLst>
                </a:gridCol>
              </a:tblGrid>
              <a:tr h="252000">
                <a:tc>
                  <a:txBody>
                    <a:bodyPr/>
                    <a:lstStyle/>
                    <a:p>
                      <a:pPr algn="ctr" fontAlgn="b"/>
                      <a:r>
                        <a:rPr lang="sv-SE" sz="1400" b="1" u="none" strike="noStrike">
                          <a:solidFill>
                            <a:schemeClr val="bg1"/>
                          </a:solidFill>
                          <a:effectLst/>
                        </a:rPr>
                        <a:t>Region Jönköpings län</a:t>
                      </a:r>
                      <a:endParaRPr lang="sv-SE" sz="1400" b="1" i="0" u="none" strike="noStrike">
                        <a:solidFill>
                          <a:schemeClr val="bg1"/>
                        </a:solidFill>
                        <a:effectLst/>
                        <a:latin typeface="+mn-lt"/>
                      </a:endParaRPr>
                    </a:p>
                  </a:txBody>
                  <a:tcPr marL="45720" marR="45720" marT="9720" marB="9720" anchor="ctr"/>
                </a:tc>
                <a:extLst>
                  <a:ext uri="{0D108BD9-81ED-4DB2-BD59-A6C34878D82A}">
                    <a16:rowId xmlns:a16="http://schemas.microsoft.com/office/drawing/2014/main" val="410871887"/>
                  </a:ext>
                </a:extLst>
              </a:tr>
              <a:tr h="130495">
                <a:tc>
                  <a:txBody>
                    <a:bodyPr/>
                    <a:lstStyle/>
                    <a:p>
                      <a:pPr algn="l" fontAlgn="b"/>
                      <a:r>
                        <a:rPr lang="sv-SE" sz="1200" b="0" u="none" strike="noStrike">
                          <a:solidFill>
                            <a:srgbClr val="000000"/>
                          </a:solidFill>
                          <a:effectLst/>
                        </a:rPr>
                        <a:t>Aneby</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2706563515"/>
                  </a:ext>
                </a:extLst>
              </a:tr>
              <a:tr h="130495">
                <a:tc>
                  <a:txBody>
                    <a:bodyPr/>
                    <a:lstStyle/>
                    <a:p>
                      <a:pPr algn="l" fontAlgn="b"/>
                      <a:r>
                        <a:rPr lang="sv-SE" sz="1200" b="0" u="none" strike="noStrike">
                          <a:solidFill>
                            <a:srgbClr val="000000"/>
                          </a:solidFill>
                          <a:effectLst/>
                        </a:rPr>
                        <a:t>Bankeryd</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2671585119"/>
                  </a:ext>
                </a:extLst>
              </a:tr>
              <a:tr h="130495">
                <a:tc>
                  <a:txBody>
                    <a:bodyPr/>
                    <a:lstStyle/>
                    <a:p>
                      <a:pPr algn="l" fontAlgn="b"/>
                      <a:r>
                        <a:rPr lang="sv-SE" sz="1200" b="0" u="none" strike="noStrike">
                          <a:solidFill>
                            <a:srgbClr val="000000"/>
                          </a:solidFill>
                          <a:effectLst/>
                        </a:rPr>
                        <a:t>Dalvik</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156181586"/>
                  </a:ext>
                </a:extLst>
              </a:tr>
              <a:tr h="130495">
                <a:tc>
                  <a:txBody>
                    <a:bodyPr/>
                    <a:lstStyle/>
                    <a:p>
                      <a:pPr algn="l" fontAlgn="b"/>
                      <a:r>
                        <a:rPr lang="sv-SE" sz="1200" b="0" u="none" strike="noStrike">
                          <a:solidFill>
                            <a:srgbClr val="000000"/>
                          </a:solidFill>
                          <a:effectLst/>
                        </a:rPr>
                        <a:t>Eksjö</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125022098"/>
                  </a:ext>
                </a:extLst>
              </a:tr>
              <a:tr h="130495">
                <a:tc>
                  <a:txBody>
                    <a:bodyPr/>
                    <a:lstStyle/>
                    <a:p>
                      <a:pPr algn="l" fontAlgn="b"/>
                      <a:r>
                        <a:rPr lang="sv-SE" sz="1200" b="0" u="none" strike="noStrike">
                          <a:solidFill>
                            <a:srgbClr val="000000"/>
                          </a:solidFill>
                          <a:effectLst/>
                        </a:rPr>
                        <a:t>Gislaved</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211432674"/>
                  </a:ext>
                </a:extLst>
              </a:tr>
              <a:tr h="130495">
                <a:tc>
                  <a:txBody>
                    <a:bodyPr/>
                    <a:lstStyle/>
                    <a:p>
                      <a:pPr algn="l" fontAlgn="b"/>
                      <a:r>
                        <a:rPr lang="sv-SE" sz="1200" b="0" u="none" strike="noStrike">
                          <a:solidFill>
                            <a:srgbClr val="000000"/>
                          </a:solidFill>
                          <a:effectLst/>
                        </a:rPr>
                        <a:t>Gnosjö</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3254865073"/>
                  </a:ext>
                </a:extLst>
              </a:tr>
              <a:tr h="130495">
                <a:tc>
                  <a:txBody>
                    <a:bodyPr/>
                    <a:lstStyle/>
                    <a:p>
                      <a:pPr algn="l" fontAlgn="b"/>
                      <a:r>
                        <a:rPr lang="sv-SE" sz="1200" b="0" u="none" strike="noStrike">
                          <a:solidFill>
                            <a:srgbClr val="000000"/>
                          </a:solidFill>
                          <a:effectLst/>
                        </a:rPr>
                        <a:t>Gränna</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3590273743"/>
                  </a:ext>
                </a:extLst>
              </a:tr>
              <a:tr h="130495">
                <a:tc>
                  <a:txBody>
                    <a:bodyPr/>
                    <a:lstStyle/>
                    <a:p>
                      <a:pPr algn="l" fontAlgn="b"/>
                      <a:r>
                        <a:rPr lang="sv-SE" sz="1200" b="0" u="none" strike="noStrike">
                          <a:solidFill>
                            <a:srgbClr val="000000"/>
                          </a:solidFill>
                          <a:effectLst/>
                        </a:rPr>
                        <a:t>Habo</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3533795246"/>
                  </a:ext>
                </a:extLst>
              </a:tr>
              <a:tr h="130495">
                <a:tc>
                  <a:txBody>
                    <a:bodyPr/>
                    <a:lstStyle/>
                    <a:p>
                      <a:pPr algn="l" fontAlgn="b"/>
                      <a:r>
                        <a:rPr lang="sv-SE" sz="1200" b="0" u="none" strike="noStrike">
                          <a:solidFill>
                            <a:srgbClr val="000000"/>
                          </a:solidFill>
                          <a:effectLst/>
                        </a:rPr>
                        <a:t>Huskvarna</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4247458381"/>
                  </a:ext>
                </a:extLst>
              </a:tr>
              <a:tr h="130495">
                <a:tc>
                  <a:txBody>
                    <a:bodyPr/>
                    <a:lstStyle/>
                    <a:p>
                      <a:pPr algn="l" fontAlgn="b"/>
                      <a:r>
                        <a:rPr lang="sv-SE" sz="1200" b="0" u="none" strike="noStrike">
                          <a:solidFill>
                            <a:srgbClr val="000000"/>
                          </a:solidFill>
                          <a:effectLst/>
                        </a:rPr>
                        <a:t>Mullsjö</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3908570834"/>
                  </a:ext>
                </a:extLst>
              </a:tr>
              <a:tr h="130495">
                <a:tc>
                  <a:txBody>
                    <a:bodyPr/>
                    <a:lstStyle/>
                    <a:p>
                      <a:pPr algn="l" fontAlgn="b"/>
                      <a:r>
                        <a:rPr lang="sv-SE" sz="1200" b="0" u="none" strike="noStrike">
                          <a:solidFill>
                            <a:srgbClr val="000000"/>
                          </a:solidFill>
                          <a:effectLst/>
                        </a:rPr>
                        <a:t>Norrahammar</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867178031"/>
                  </a:ext>
                </a:extLst>
              </a:tr>
              <a:tr h="130495">
                <a:tc>
                  <a:txBody>
                    <a:bodyPr/>
                    <a:lstStyle/>
                    <a:p>
                      <a:pPr algn="l" fontAlgn="b"/>
                      <a:r>
                        <a:rPr lang="sv-SE" sz="1200" b="0" u="none" strike="noStrike">
                          <a:solidFill>
                            <a:srgbClr val="000000"/>
                          </a:solidFill>
                          <a:effectLst/>
                        </a:rPr>
                        <a:t>Nässjö</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838732469"/>
                  </a:ext>
                </a:extLst>
              </a:tr>
              <a:tr h="130495">
                <a:tc>
                  <a:txBody>
                    <a:bodyPr/>
                    <a:lstStyle/>
                    <a:p>
                      <a:pPr algn="l" fontAlgn="b"/>
                      <a:r>
                        <a:rPr lang="sv-SE" sz="1200" b="0" u="none" strike="noStrike">
                          <a:solidFill>
                            <a:srgbClr val="000000"/>
                          </a:solidFill>
                          <a:effectLst/>
                        </a:rPr>
                        <a:t>Rosenlund</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3216615756"/>
                  </a:ext>
                </a:extLst>
              </a:tr>
              <a:tr h="130495">
                <a:tc>
                  <a:txBody>
                    <a:bodyPr/>
                    <a:lstStyle/>
                    <a:p>
                      <a:pPr algn="l" fontAlgn="b"/>
                      <a:r>
                        <a:rPr lang="sv-SE" sz="1200" b="0" u="none" strike="noStrike">
                          <a:solidFill>
                            <a:srgbClr val="000000"/>
                          </a:solidFill>
                          <a:effectLst/>
                        </a:rPr>
                        <a:t>Råslätt</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1474196715"/>
                  </a:ext>
                </a:extLst>
              </a:tr>
              <a:tr h="130495">
                <a:tc>
                  <a:txBody>
                    <a:bodyPr/>
                    <a:lstStyle/>
                    <a:p>
                      <a:pPr algn="l" fontAlgn="b"/>
                      <a:r>
                        <a:rPr lang="sv-SE" sz="1200" b="0" u="none" strike="noStrike">
                          <a:solidFill>
                            <a:srgbClr val="000000"/>
                          </a:solidFill>
                          <a:effectLst/>
                        </a:rPr>
                        <a:t>Smålandsstenar</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1719037989"/>
                  </a:ext>
                </a:extLst>
              </a:tr>
              <a:tr h="130495">
                <a:tc>
                  <a:txBody>
                    <a:bodyPr/>
                    <a:lstStyle/>
                    <a:p>
                      <a:pPr algn="l" fontAlgn="b"/>
                      <a:r>
                        <a:rPr lang="sv-SE" sz="1200" b="0" u="none" strike="noStrike">
                          <a:solidFill>
                            <a:srgbClr val="000000"/>
                          </a:solidFill>
                          <a:effectLst/>
                        </a:rPr>
                        <a:t>Sävsjö</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2365208074"/>
                  </a:ext>
                </a:extLst>
              </a:tr>
              <a:tr h="130495">
                <a:tc>
                  <a:txBody>
                    <a:bodyPr/>
                    <a:lstStyle/>
                    <a:p>
                      <a:pPr algn="l" fontAlgn="b"/>
                      <a:r>
                        <a:rPr lang="sv-SE" sz="1200" b="0" u="none" strike="noStrike">
                          <a:solidFill>
                            <a:srgbClr val="000000"/>
                          </a:solidFill>
                          <a:effectLst/>
                        </a:rPr>
                        <a:t>Tenhult</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1395239673"/>
                  </a:ext>
                </a:extLst>
              </a:tr>
              <a:tr h="130495">
                <a:tc>
                  <a:txBody>
                    <a:bodyPr/>
                    <a:lstStyle/>
                    <a:p>
                      <a:pPr algn="l" fontAlgn="b"/>
                      <a:r>
                        <a:rPr lang="sv-SE" sz="1200" b="0" u="none" strike="noStrike">
                          <a:solidFill>
                            <a:srgbClr val="000000"/>
                          </a:solidFill>
                          <a:effectLst/>
                        </a:rPr>
                        <a:t>Tranås</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1038940780"/>
                  </a:ext>
                </a:extLst>
              </a:tr>
              <a:tr h="130495">
                <a:tc>
                  <a:txBody>
                    <a:bodyPr/>
                    <a:lstStyle/>
                    <a:p>
                      <a:pPr algn="l" fontAlgn="b"/>
                      <a:r>
                        <a:rPr lang="sv-SE" sz="1200" b="0" u="none" strike="noStrike">
                          <a:solidFill>
                            <a:srgbClr val="000000"/>
                          </a:solidFill>
                          <a:effectLst/>
                        </a:rPr>
                        <a:t>Vaggeryd</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703433666"/>
                  </a:ext>
                </a:extLst>
              </a:tr>
              <a:tr h="130495">
                <a:tc>
                  <a:txBody>
                    <a:bodyPr/>
                    <a:lstStyle/>
                    <a:p>
                      <a:pPr algn="l" fontAlgn="b"/>
                      <a:r>
                        <a:rPr lang="sv-SE" sz="1200" b="0" u="none" strike="noStrike">
                          <a:solidFill>
                            <a:srgbClr val="000000"/>
                          </a:solidFill>
                          <a:effectLst/>
                        </a:rPr>
                        <a:t>Vetlanda</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190827541"/>
                  </a:ext>
                </a:extLst>
              </a:tr>
              <a:tr h="130495">
                <a:tc>
                  <a:txBody>
                    <a:bodyPr/>
                    <a:lstStyle/>
                    <a:p>
                      <a:pPr algn="l" fontAlgn="b"/>
                      <a:r>
                        <a:rPr lang="sv-SE" sz="1200" b="0" u="none" strike="noStrike">
                          <a:solidFill>
                            <a:srgbClr val="000000"/>
                          </a:solidFill>
                          <a:effectLst/>
                        </a:rPr>
                        <a:t>Värnamo</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469476600"/>
                  </a:ext>
                </a:extLst>
              </a:tr>
              <a:tr h="130495">
                <a:tc>
                  <a:txBody>
                    <a:bodyPr/>
                    <a:lstStyle/>
                    <a:p>
                      <a:pPr algn="l" fontAlgn="b"/>
                      <a:r>
                        <a:rPr lang="sv-SE" sz="1200" b="0" u="none" strike="noStrike">
                          <a:solidFill>
                            <a:srgbClr val="000000"/>
                          </a:solidFill>
                          <a:effectLst/>
                        </a:rPr>
                        <a:t>Väster Jönköping</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1180677762"/>
                  </a:ext>
                </a:extLst>
              </a:tr>
              <a:tr h="130495">
                <a:tc>
                  <a:txBody>
                    <a:bodyPr/>
                    <a:lstStyle/>
                    <a:p>
                      <a:pPr algn="l" fontAlgn="b"/>
                      <a:r>
                        <a:rPr lang="sv-SE" sz="1200" b="0" u="none" strike="noStrike">
                          <a:solidFill>
                            <a:srgbClr val="000000"/>
                          </a:solidFill>
                          <a:effectLst/>
                        </a:rPr>
                        <a:t>Öxnehaga</a:t>
                      </a:r>
                      <a:endParaRPr lang="sv-SE" sz="1200" b="0" i="0" u="none" strike="noStrike">
                        <a:solidFill>
                          <a:srgbClr val="000000"/>
                        </a:solidFill>
                        <a:effectLst/>
                        <a:latin typeface="+mn-lt"/>
                      </a:endParaRPr>
                    </a:p>
                  </a:txBody>
                  <a:tcPr marL="45720" marR="45720" marT="9720" marB="9720" anchor="ctr"/>
                </a:tc>
                <a:extLst>
                  <a:ext uri="{0D108BD9-81ED-4DB2-BD59-A6C34878D82A}">
                    <a16:rowId xmlns:a16="http://schemas.microsoft.com/office/drawing/2014/main" val="3589362208"/>
                  </a:ext>
                </a:extLst>
              </a:tr>
            </a:tbl>
          </a:graphicData>
        </a:graphic>
      </p:graphicFrame>
      <p:graphicFrame>
        <p:nvGraphicFramePr>
          <p:cNvPr id="2" name="Platshållare för innehåll 7">
            <a:extLst>
              <a:ext uri="{FF2B5EF4-FFF2-40B4-BE49-F238E27FC236}">
                <a16:creationId xmlns:a16="http://schemas.microsoft.com/office/drawing/2014/main" id="{CFB8EA9A-CF71-6CC0-AF91-C8C1912FF3E9}"/>
              </a:ext>
            </a:extLst>
          </p:cNvPr>
          <p:cNvGraphicFramePr>
            <a:graphicFrameLocks/>
          </p:cNvGraphicFramePr>
          <p:nvPr>
            <p:extLst>
              <p:ext uri="{D42A27DB-BD31-4B8C-83A1-F6EECF244321}">
                <p14:modId xmlns:p14="http://schemas.microsoft.com/office/powerpoint/2010/main" val="2167523308"/>
              </p:ext>
            </p:extLst>
          </p:nvPr>
        </p:nvGraphicFramePr>
        <p:xfrm>
          <a:off x="3024144" y="1455997"/>
          <a:ext cx="2203838" cy="3691440"/>
        </p:xfrm>
        <a:graphic>
          <a:graphicData uri="http://schemas.openxmlformats.org/drawingml/2006/table">
            <a:tbl>
              <a:tblPr firstRow="1" bandRow="1">
                <a:tableStyleId>{B301B821-A1FF-4177-AEE7-76D212191A09}</a:tableStyleId>
              </a:tblPr>
              <a:tblGrid>
                <a:gridCol w="2203838">
                  <a:extLst>
                    <a:ext uri="{9D8B030D-6E8A-4147-A177-3AD203B41FA5}">
                      <a16:colId xmlns:a16="http://schemas.microsoft.com/office/drawing/2014/main" val="2629918978"/>
                    </a:ext>
                  </a:extLst>
                </a:gridCol>
              </a:tblGrid>
              <a:tr h="252000">
                <a:tc>
                  <a:txBody>
                    <a:bodyPr/>
                    <a:lstStyle/>
                    <a:p>
                      <a:pPr algn="ctr" fontAlgn="b"/>
                      <a:r>
                        <a:rPr lang="sv-SE" sz="1400" b="1" u="none" strike="noStrike">
                          <a:solidFill>
                            <a:schemeClr val="bg1"/>
                          </a:solidFill>
                          <a:effectLst/>
                        </a:rPr>
                        <a:t>Region Kalmar län</a:t>
                      </a:r>
                      <a:endParaRPr lang="sv-SE" sz="1400" b="1" i="0" u="none" strike="noStrike">
                        <a:solidFill>
                          <a:schemeClr val="bg1"/>
                        </a:solidFill>
                        <a:effectLst/>
                        <a:latin typeface="+mn-lt"/>
                      </a:endParaRPr>
                    </a:p>
                  </a:txBody>
                  <a:tcPr marL="45525" marR="45525" marT="9525" marB="10800" anchor="ctr"/>
                </a:tc>
                <a:extLst>
                  <a:ext uri="{0D108BD9-81ED-4DB2-BD59-A6C34878D82A}">
                    <a16:rowId xmlns:a16="http://schemas.microsoft.com/office/drawing/2014/main" val="410871887"/>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Borgholm</a:t>
                      </a:r>
                    </a:p>
                  </a:txBody>
                  <a:tcPr marL="45720" marR="45720" marT="9720" marB="9720" anchor="ctr"/>
                </a:tc>
                <a:extLst>
                  <a:ext uri="{0D108BD9-81ED-4DB2-BD59-A6C34878D82A}">
                    <a16:rowId xmlns:a16="http://schemas.microsoft.com/office/drawing/2014/main" val="2706563515"/>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Emmaboda</a:t>
                      </a:r>
                    </a:p>
                  </a:txBody>
                  <a:tcPr marL="45720" marR="45720" marT="9720" marB="9720" anchor="ctr"/>
                </a:tc>
                <a:extLst>
                  <a:ext uri="{0D108BD9-81ED-4DB2-BD59-A6C34878D82A}">
                    <a16:rowId xmlns:a16="http://schemas.microsoft.com/office/drawing/2014/main" val="2671585119"/>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Färjestaden</a:t>
                      </a:r>
                    </a:p>
                  </a:txBody>
                  <a:tcPr marL="45720" marR="45720" marT="9720" marB="9720" anchor="ctr"/>
                </a:tc>
                <a:extLst>
                  <a:ext uri="{0D108BD9-81ED-4DB2-BD59-A6C34878D82A}">
                    <a16:rowId xmlns:a16="http://schemas.microsoft.com/office/drawing/2014/main" val="156181586"/>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Gamleby</a:t>
                      </a:r>
                    </a:p>
                  </a:txBody>
                  <a:tcPr marL="45720" marR="45720" marT="9720" marB="9720" anchor="ctr"/>
                </a:tc>
                <a:extLst>
                  <a:ext uri="{0D108BD9-81ED-4DB2-BD59-A6C34878D82A}">
                    <a16:rowId xmlns:a16="http://schemas.microsoft.com/office/drawing/2014/main" val="125022098"/>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Hultsfred</a:t>
                      </a:r>
                    </a:p>
                  </a:txBody>
                  <a:tcPr marL="45720" marR="45720" marT="9720" marB="9720" anchor="ctr"/>
                </a:tc>
                <a:extLst>
                  <a:ext uri="{0D108BD9-81ED-4DB2-BD59-A6C34878D82A}">
                    <a16:rowId xmlns:a16="http://schemas.microsoft.com/office/drawing/2014/main" val="211432674"/>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Högsby</a:t>
                      </a:r>
                    </a:p>
                  </a:txBody>
                  <a:tcPr marL="45720" marR="45720" marT="9720" marB="9720" anchor="ctr"/>
                </a:tc>
                <a:extLst>
                  <a:ext uri="{0D108BD9-81ED-4DB2-BD59-A6C34878D82A}">
                    <a16:rowId xmlns:a16="http://schemas.microsoft.com/office/drawing/2014/main" val="3254865073"/>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Lindsdal</a:t>
                      </a:r>
                    </a:p>
                  </a:txBody>
                  <a:tcPr marL="45720" marR="45720" marT="9720" marB="9720" anchor="ctr"/>
                </a:tc>
                <a:extLst>
                  <a:ext uri="{0D108BD9-81ED-4DB2-BD59-A6C34878D82A}">
                    <a16:rowId xmlns:a16="http://schemas.microsoft.com/office/drawing/2014/main" val="3590273743"/>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Mönsterås</a:t>
                      </a:r>
                    </a:p>
                  </a:txBody>
                  <a:tcPr marL="45720" marR="45720" marT="9720" marB="9720" anchor="ctr"/>
                </a:tc>
                <a:extLst>
                  <a:ext uri="{0D108BD9-81ED-4DB2-BD59-A6C34878D82A}">
                    <a16:rowId xmlns:a16="http://schemas.microsoft.com/office/drawing/2014/main" val="3533795246"/>
                  </a:ext>
                </a:extLst>
              </a:tr>
              <a:tr h="10434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Norrliden</a:t>
                      </a:r>
                    </a:p>
                  </a:txBody>
                  <a:tcPr marL="45720" marR="45720" marT="9720" marB="9720" anchor="ctr"/>
                </a:tc>
                <a:extLst>
                  <a:ext uri="{0D108BD9-81ED-4DB2-BD59-A6C34878D82A}">
                    <a16:rowId xmlns:a16="http://schemas.microsoft.com/office/drawing/2014/main" val="4247458381"/>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Nybro</a:t>
                      </a:r>
                    </a:p>
                  </a:txBody>
                  <a:tcPr marL="45720" marR="45720" marT="9720" marB="9720" anchor="ctr"/>
                </a:tc>
                <a:extLst>
                  <a:ext uri="{0D108BD9-81ED-4DB2-BD59-A6C34878D82A}">
                    <a16:rowId xmlns:a16="http://schemas.microsoft.com/office/drawing/2014/main" val="3908570834"/>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Oskarshamn</a:t>
                      </a:r>
                    </a:p>
                  </a:txBody>
                  <a:tcPr marL="45720" marR="45720" marT="9720" marB="9720" anchor="ctr"/>
                </a:tc>
                <a:extLst>
                  <a:ext uri="{0D108BD9-81ED-4DB2-BD59-A6C34878D82A}">
                    <a16:rowId xmlns:a16="http://schemas.microsoft.com/office/drawing/2014/main" val="867178031"/>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Smedby</a:t>
                      </a:r>
                    </a:p>
                  </a:txBody>
                  <a:tcPr marL="45720" marR="45720" marT="9720" marB="9720" anchor="ctr"/>
                </a:tc>
                <a:extLst>
                  <a:ext uri="{0D108BD9-81ED-4DB2-BD59-A6C34878D82A}">
                    <a16:rowId xmlns:a16="http://schemas.microsoft.com/office/drawing/2014/main" val="838732469"/>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Södermöre</a:t>
                      </a:r>
                    </a:p>
                  </a:txBody>
                  <a:tcPr marL="45720" marR="45720" marT="9720" marB="9720" anchor="ctr"/>
                </a:tc>
                <a:extLst>
                  <a:ext uri="{0D108BD9-81ED-4DB2-BD59-A6C34878D82A}">
                    <a16:rowId xmlns:a16="http://schemas.microsoft.com/office/drawing/2014/main" val="3216615756"/>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Torsås</a:t>
                      </a:r>
                    </a:p>
                  </a:txBody>
                  <a:tcPr marL="45720" marR="45720" marT="9720" marB="9720" anchor="ctr"/>
                </a:tc>
                <a:extLst>
                  <a:ext uri="{0D108BD9-81ED-4DB2-BD59-A6C34878D82A}">
                    <a16:rowId xmlns:a16="http://schemas.microsoft.com/office/drawing/2014/main" val="1474196715"/>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Verkstadsgatan</a:t>
                      </a:r>
                    </a:p>
                  </a:txBody>
                  <a:tcPr marL="45720" marR="45720" marT="9720" marB="9720" anchor="ctr"/>
                </a:tc>
                <a:extLst>
                  <a:ext uri="{0D108BD9-81ED-4DB2-BD59-A6C34878D82A}">
                    <a16:rowId xmlns:a16="http://schemas.microsoft.com/office/drawing/2014/main" val="1719037989"/>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Vimmerby</a:t>
                      </a:r>
                    </a:p>
                  </a:txBody>
                  <a:tcPr marL="45720" marR="45720" marT="9720" marB="9720" anchor="ctr"/>
                </a:tc>
                <a:extLst>
                  <a:ext uri="{0D108BD9-81ED-4DB2-BD59-A6C34878D82A}">
                    <a16:rowId xmlns:a16="http://schemas.microsoft.com/office/drawing/2014/main" val="2365208074"/>
                  </a:ext>
                </a:extLst>
              </a:tr>
              <a:tr h="58707">
                <a:tc>
                  <a:txBody>
                    <a:bodyPr/>
                    <a:lstStyle/>
                    <a:p>
                      <a:pPr marL="0" algn="l" defTabSz="914423" rtl="0" eaLnBrk="1" fontAlgn="b" latinLnBrk="0" hangingPunct="1">
                        <a:buNone/>
                      </a:pPr>
                      <a:r>
                        <a:rPr lang="sv-SE" sz="1200" b="0" u="none" strike="noStrike" kern="1200">
                          <a:solidFill>
                            <a:srgbClr val="000000"/>
                          </a:solidFill>
                          <a:effectLst/>
                          <a:latin typeface="+mn-lt"/>
                          <a:ea typeface="+mn-ea"/>
                          <a:cs typeface="+mn-cs"/>
                        </a:rPr>
                        <a:t>Västervik</a:t>
                      </a:r>
                    </a:p>
                  </a:txBody>
                  <a:tcPr marL="45720" marR="45720" marT="9720" marB="9720" anchor="ctr"/>
                </a:tc>
                <a:extLst>
                  <a:ext uri="{0D108BD9-81ED-4DB2-BD59-A6C34878D82A}">
                    <a16:rowId xmlns:a16="http://schemas.microsoft.com/office/drawing/2014/main" val="1395239673"/>
                  </a:ext>
                </a:extLst>
              </a:tr>
            </a:tbl>
          </a:graphicData>
        </a:graphic>
      </p:graphicFrame>
      <p:graphicFrame>
        <p:nvGraphicFramePr>
          <p:cNvPr id="3" name="Platshållare för innehåll 7">
            <a:extLst>
              <a:ext uri="{FF2B5EF4-FFF2-40B4-BE49-F238E27FC236}">
                <a16:creationId xmlns:a16="http://schemas.microsoft.com/office/drawing/2014/main" id="{EC2A8AF0-FC4A-3390-E888-8BC9E6D862EE}"/>
              </a:ext>
            </a:extLst>
          </p:cNvPr>
          <p:cNvGraphicFramePr>
            <a:graphicFrameLocks/>
          </p:cNvGraphicFramePr>
          <p:nvPr>
            <p:extLst>
              <p:ext uri="{D42A27DB-BD31-4B8C-83A1-F6EECF244321}">
                <p14:modId xmlns:p14="http://schemas.microsoft.com/office/powerpoint/2010/main" val="3480308435"/>
              </p:ext>
            </p:extLst>
          </p:nvPr>
        </p:nvGraphicFramePr>
        <p:xfrm>
          <a:off x="5557400" y="1455997"/>
          <a:ext cx="4169695" cy="4316100"/>
        </p:xfrm>
        <a:graphic>
          <a:graphicData uri="http://schemas.openxmlformats.org/drawingml/2006/table">
            <a:tbl>
              <a:tblPr firstRow="1" bandRow="1">
                <a:tableStyleId>{B301B821-A1FF-4177-AEE7-76D212191A09}</a:tableStyleId>
              </a:tblPr>
              <a:tblGrid>
                <a:gridCol w="2327642">
                  <a:extLst>
                    <a:ext uri="{9D8B030D-6E8A-4147-A177-3AD203B41FA5}">
                      <a16:colId xmlns:a16="http://schemas.microsoft.com/office/drawing/2014/main" val="2629918978"/>
                    </a:ext>
                  </a:extLst>
                </a:gridCol>
                <a:gridCol w="1842053">
                  <a:extLst>
                    <a:ext uri="{9D8B030D-6E8A-4147-A177-3AD203B41FA5}">
                      <a16:colId xmlns:a16="http://schemas.microsoft.com/office/drawing/2014/main" val="3130181134"/>
                    </a:ext>
                  </a:extLst>
                </a:gridCol>
              </a:tblGrid>
              <a:tr h="252000">
                <a:tc gridSpan="2">
                  <a:txBody>
                    <a:bodyPr/>
                    <a:lstStyle/>
                    <a:p>
                      <a:pPr algn="ctr" fontAlgn="b"/>
                      <a:r>
                        <a:rPr lang="sv-SE" sz="1200" b="1" u="none" strike="noStrike">
                          <a:solidFill>
                            <a:schemeClr val="bg1"/>
                          </a:solidFill>
                          <a:effectLst/>
                        </a:rPr>
                        <a:t>Skåne</a:t>
                      </a:r>
                      <a:endParaRPr lang="sv-SE" sz="1200" b="1" i="0" u="none" strike="noStrike">
                        <a:solidFill>
                          <a:schemeClr val="bg1"/>
                        </a:solidFill>
                        <a:effectLst/>
                        <a:latin typeface="+mn-lt"/>
                      </a:endParaRPr>
                    </a:p>
                  </a:txBody>
                  <a:tcPr marL="9525" marR="9525" marT="9525" marB="0" anchor="ctr"/>
                </a:tc>
                <a:tc hMerge="1">
                  <a:txBody>
                    <a:bodyPr/>
                    <a:lstStyle/>
                    <a:p>
                      <a:pPr algn="l" fontAlgn="b"/>
                      <a:endParaRPr lang="sv-SE" sz="1100" b="1" i="0" u="none" strike="noStrike">
                        <a:solidFill>
                          <a:schemeClr val="bg1"/>
                        </a:solidFill>
                        <a:effectLst/>
                        <a:latin typeface="+mn-lt"/>
                      </a:endParaRPr>
                    </a:p>
                  </a:txBody>
                  <a:tcPr marL="9525" marR="9525" marT="9525" marB="0" anchor="b"/>
                </a:tc>
                <a:extLst>
                  <a:ext uri="{0D108BD9-81ED-4DB2-BD59-A6C34878D82A}">
                    <a16:rowId xmlns:a16="http://schemas.microsoft.com/office/drawing/2014/main" val="410871887"/>
                  </a:ext>
                </a:extLst>
              </a:tr>
              <a:tr h="58707">
                <a:tc>
                  <a:txBody>
                    <a:bodyPr/>
                    <a:lstStyle/>
                    <a:p>
                      <a:pPr algn="l" fontAlgn="b">
                        <a:buNone/>
                      </a:pPr>
                      <a:r>
                        <a:rPr lang="sv-SE" sz="1200" b="0" i="0" u="none" strike="noStrike">
                          <a:solidFill>
                            <a:srgbClr val="000000"/>
                          </a:solidFill>
                          <a:effectLst/>
                          <a:latin typeface="+mn-lt"/>
                        </a:rPr>
                        <a:t>Alfahuset, Helsingborg</a:t>
                      </a:r>
                    </a:p>
                  </a:txBody>
                  <a:tcPr marL="45525" marR="45525" marT="9525" marB="10800" anchor="ctr"/>
                </a:tc>
                <a:tc>
                  <a:txBody>
                    <a:bodyPr/>
                    <a:lstStyle/>
                    <a:p>
                      <a:pPr algn="l" fontAlgn="b">
                        <a:buNone/>
                      </a:pPr>
                      <a:r>
                        <a:rPr lang="sv-SE" sz="1200" b="0" i="0" u="none" strike="noStrike">
                          <a:solidFill>
                            <a:srgbClr val="000000"/>
                          </a:solidFill>
                          <a:effectLst/>
                          <a:latin typeface="+mn-lt"/>
                        </a:rPr>
                        <a:t>Knislinge Familjecentral</a:t>
                      </a:r>
                    </a:p>
                  </a:txBody>
                  <a:tcPr marL="45525" marR="45525" marT="9525" marB="10800" anchor="ctr"/>
                </a:tc>
                <a:extLst>
                  <a:ext uri="{0D108BD9-81ED-4DB2-BD59-A6C34878D82A}">
                    <a16:rowId xmlns:a16="http://schemas.microsoft.com/office/drawing/2014/main" val="2706563515"/>
                  </a:ext>
                </a:extLst>
              </a:tr>
              <a:tr h="58707">
                <a:tc>
                  <a:txBody>
                    <a:bodyPr/>
                    <a:lstStyle/>
                    <a:p>
                      <a:pPr algn="l" fontAlgn="b">
                        <a:buNone/>
                      </a:pPr>
                      <a:r>
                        <a:rPr lang="sv-SE" sz="1200" b="0" i="0" u="none" strike="noStrike">
                          <a:solidFill>
                            <a:srgbClr val="000000"/>
                          </a:solidFill>
                          <a:effectLst/>
                          <a:latin typeface="+mn-lt"/>
                        </a:rPr>
                        <a:t>Björken, Sjöbo</a:t>
                      </a:r>
                    </a:p>
                  </a:txBody>
                  <a:tcPr marL="45525" marR="45525" marT="9525" marB="10800" anchor="ctr"/>
                </a:tc>
                <a:tc>
                  <a:txBody>
                    <a:bodyPr/>
                    <a:lstStyle/>
                    <a:p>
                      <a:pPr algn="l" fontAlgn="b">
                        <a:buNone/>
                      </a:pPr>
                      <a:r>
                        <a:rPr lang="sv-SE" sz="1200" b="0" i="0" u="none" strike="noStrike">
                          <a:solidFill>
                            <a:srgbClr val="000000"/>
                          </a:solidFill>
                          <a:effectLst/>
                          <a:latin typeface="+mn-lt"/>
                        </a:rPr>
                        <a:t>Kompassen, Helsingborg</a:t>
                      </a:r>
                    </a:p>
                  </a:txBody>
                  <a:tcPr marL="45525" marR="45525" marT="9525" marB="10800" anchor="ctr"/>
                </a:tc>
                <a:extLst>
                  <a:ext uri="{0D108BD9-81ED-4DB2-BD59-A6C34878D82A}">
                    <a16:rowId xmlns:a16="http://schemas.microsoft.com/office/drawing/2014/main" val="4132294922"/>
                  </a:ext>
                </a:extLst>
              </a:tr>
              <a:tr h="58707">
                <a:tc>
                  <a:txBody>
                    <a:bodyPr/>
                    <a:lstStyle/>
                    <a:p>
                      <a:pPr algn="l" fontAlgn="b">
                        <a:buNone/>
                      </a:pPr>
                      <a:r>
                        <a:rPr lang="sv-SE" sz="1200" b="0" i="0" u="none" strike="noStrike">
                          <a:solidFill>
                            <a:srgbClr val="000000"/>
                          </a:solidFill>
                          <a:effectLst/>
                          <a:latin typeface="+mn-lt"/>
                        </a:rPr>
                        <a:t>Bryggan Trelleborg</a:t>
                      </a:r>
                    </a:p>
                  </a:txBody>
                  <a:tcPr marL="45525" marR="45525" marT="9525" marB="10800" anchor="ctr"/>
                </a:tc>
                <a:tc>
                  <a:txBody>
                    <a:bodyPr/>
                    <a:lstStyle/>
                    <a:p>
                      <a:pPr algn="l" fontAlgn="b">
                        <a:buNone/>
                      </a:pPr>
                      <a:r>
                        <a:rPr lang="sv-SE" sz="1200" b="0" i="0" u="none" strike="noStrike">
                          <a:solidFill>
                            <a:srgbClr val="000000"/>
                          </a:solidFill>
                          <a:effectLst/>
                          <a:latin typeface="+mn-lt"/>
                        </a:rPr>
                        <a:t>Larven Bjuv</a:t>
                      </a:r>
                    </a:p>
                  </a:txBody>
                  <a:tcPr marL="45525" marR="45525" marT="9525" marB="10800" anchor="ctr"/>
                </a:tc>
                <a:extLst>
                  <a:ext uri="{0D108BD9-81ED-4DB2-BD59-A6C34878D82A}">
                    <a16:rowId xmlns:a16="http://schemas.microsoft.com/office/drawing/2014/main" val="2671585119"/>
                  </a:ext>
                </a:extLst>
              </a:tr>
              <a:tr h="58707">
                <a:tc>
                  <a:txBody>
                    <a:bodyPr/>
                    <a:lstStyle/>
                    <a:p>
                      <a:pPr algn="l" fontAlgn="b">
                        <a:buNone/>
                      </a:pPr>
                      <a:r>
                        <a:rPr lang="sv-SE" sz="1200" b="0" i="0" u="none" strike="noStrike">
                          <a:solidFill>
                            <a:srgbClr val="000000"/>
                          </a:solidFill>
                          <a:effectLst/>
                          <a:latin typeface="+mn-lt"/>
                        </a:rPr>
                        <a:t>Familjehuset Nydala, Malmö</a:t>
                      </a:r>
                    </a:p>
                  </a:txBody>
                  <a:tcPr marL="45525" marR="45525" marT="9525" marB="10800" anchor="ctr"/>
                </a:tc>
                <a:tc>
                  <a:txBody>
                    <a:bodyPr/>
                    <a:lstStyle/>
                    <a:p>
                      <a:pPr algn="l" fontAlgn="b">
                        <a:buNone/>
                      </a:pPr>
                      <a:r>
                        <a:rPr lang="sv-SE" sz="1200" b="0" i="0" u="none" strike="noStrike">
                          <a:solidFill>
                            <a:srgbClr val="000000"/>
                          </a:solidFill>
                          <a:effectLst/>
                          <a:latin typeface="+mn-lt"/>
                        </a:rPr>
                        <a:t>Lindängen, Malmö</a:t>
                      </a:r>
                    </a:p>
                  </a:txBody>
                  <a:tcPr marL="45525" marR="45525" marT="9525" marB="10800" anchor="ctr"/>
                </a:tc>
                <a:extLst>
                  <a:ext uri="{0D108BD9-81ED-4DB2-BD59-A6C34878D82A}">
                    <a16:rowId xmlns:a16="http://schemas.microsoft.com/office/drawing/2014/main" val="156181586"/>
                  </a:ext>
                </a:extLst>
              </a:tr>
              <a:tr h="58707">
                <a:tc>
                  <a:txBody>
                    <a:bodyPr/>
                    <a:lstStyle/>
                    <a:p>
                      <a:pPr algn="l" fontAlgn="b">
                        <a:buNone/>
                      </a:pPr>
                      <a:r>
                        <a:rPr lang="sv-SE" sz="1200" b="0" i="0" u="none" strike="noStrike">
                          <a:solidFill>
                            <a:srgbClr val="000000"/>
                          </a:solidFill>
                          <a:effectLst/>
                          <a:latin typeface="+mn-lt"/>
                        </a:rPr>
                        <a:t>Familjehuset Näsby, Kristianstad</a:t>
                      </a:r>
                    </a:p>
                  </a:txBody>
                  <a:tcPr marL="45525" marR="45525" marT="9525" marB="10800" anchor="ctr"/>
                </a:tc>
                <a:tc>
                  <a:txBody>
                    <a:bodyPr/>
                    <a:lstStyle/>
                    <a:p>
                      <a:pPr algn="l" fontAlgn="b">
                        <a:buNone/>
                      </a:pPr>
                      <a:r>
                        <a:rPr lang="sv-SE" sz="1200" b="0" i="0" u="none" strike="noStrike">
                          <a:solidFill>
                            <a:srgbClr val="000000"/>
                          </a:solidFill>
                          <a:effectLst/>
                          <a:latin typeface="+mn-lt"/>
                        </a:rPr>
                        <a:t>Mobilia, Malmö</a:t>
                      </a:r>
                    </a:p>
                  </a:txBody>
                  <a:tcPr marL="45525" marR="45525" marT="9525" marB="10800" anchor="ctr"/>
                </a:tc>
                <a:extLst>
                  <a:ext uri="{0D108BD9-81ED-4DB2-BD59-A6C34878D82A}">
                    <a16:rowId xmlns:a16="http://schemas.microsoft.com/office/drawing/2014/main" val="125022098"/>
                  </a:ext>
                </a:extLst>
              </a:tr>
              <a:tr h="58707">
                <a:tc>
                  <a:txBody>
                    <a:bodyPr/>
                    <a:lstStyle/>
                    <a:p>
                      <a:pPr algn="l" fontAlgn="b">
                        <a:buNone/>
                      </a:pPr>
                      <a:r>
                        <a:rPr lang="sv-SE" sz="1200" b="0" i="0" u="none" strike="noStrike">
                          <a:solidFill>
                            <a:srgbClr val="000000"/>
                          </a:solidFill>
                          <a:effectLst/>
                          <a:latin typeface="+mn-lt"/>
                        </a:rPr>
                        <a:t>Familjens Hus Malmö</a:t>
                      </a:r>
                    </a:p>
                  </a:txBody>
                  <a:tcPr marL="45525" marR="45525" marT="9525" marB="10800" anchor="ctr"/>
                </a:tc>
                <a:tc>
                  <a:txBody>
                    <a:bodyPr/>
                    <a:lstStyle/>
                    <a:p>
                      <a:pPr algn="l" fontAlgn="b">
                        <a:buNone/>
                      </a:pPr>
                      <a:r>
                        <a:rPr lang="sv-SE" sz="1200" b="0" i="0" u="none" strike="noStrike">
                          <a:solidFill>
                            <a:srgbClr val="000000"/>
                          </a:solidFill>
                          <a:effectLst/>
                          <a:latin typeface="+mn-lt"/>
                        </a:rPr>
                        <a:t>Myllan Anderslöv</a:t>
                      </a:r>
                    </a:p>
                  </a:txBody>
                  <a:tcPr marL="45525" marR="45525" marT="9525" marB="10800" anchor="ctr"/>
                </a:tc>
                <a:extLst>
                  <a:ext uri="{0D108BD9-81ED-4DB2-BD59-A6C34878D82A}">
                    <a16:rowId xmlns:a16="http://schemas.microsoft.com/office/drawing/2014/main" val="211432674"/>
                  </a:ext>
                </a:extLst>
              </a:tr>
              <a:tr h="58707">
                <a:tc>
                  <a:txBody>
                    <a:bodyPr/>
                    <a:lstStyle/>
                    <a:p>
                      <a:pPr algn="l" fontAlgn="b">
                        <a:buNone/>
                      </a:pPr>
                      <a:r>
                        <a:rPr lang="sv-SE" sz="1200" b="0" i="0" u="none" strike="noStrike">
                          <a:solidFill>
                            <a:srgbClr val="000000"/>
                          </a:solidFill>
                          <a:effectLst/>
                          <a:latin typeface="+mn-lt"/>
                        </a:rPr>
                        <a:t>Familjens Hus Tåbelund</a:t>
                      </a:r>
                    </a:p>
                  </a:txBody>
                  <a:tcPr marL="45525" marR="45525" marT="9525" marB="10800" anchor="ctr"/>
                </a:tc>
                <a:tc>
                  <a:txBody>
                    <a:bodyPr/>
                    <a:lstStyle/>
                    <a:p>
                      <a:pPr algn="l" fontAlgn="b">
                        <a:buNone/>
                      </a:pPr>
                      <a:r>
                        <a:rPr lang="sv-SE" sz="1200" b="0" i="0" u="none" strike="noStrike">
                          <a:solidFill>
                            <a:srgbClr val="000000"/>
                          </a:solidFill>
                          <a:effectLst/>
                          <a:latin typeface="+mn-lt"/>
                        </a:rPr>
                        <a:t>Oliven, Helsingborg</a:t>
                      </a:r>
                    </a:p>
                  </a:txBody>
                  <a:tcPr marL="45525" marR="45525" marT="9525" marB="10800" anchor="ctr"/>
                </a:tc>
                <a:extLst>
                  <a:ext uri="{0D108BD9-81ED-4DB2-BD59-A6C34878D82A}">
                    <a16:rowId xmlns:a16="http://schemas.microsoft.com/office/drawing/2014/main" val="3254865073"/>
                  </a:ext>
                </a:extLst>
              </a:tr>
              <a:tr h="58707">
                <a:tc>
                  <a:txBody>
                    <a:bodyPr/>
                    <a:lstStyle/>
                    <a:p>
                      <a:pPr algn="l" fontAlgn="b">
                        <a:buNone/>
                      </a:pPr>
                      <a:r>
                        <a:rPr lang="sv-SE" sz="1200" b="0" i="0" u="none" strike="noStrike">
                          <a:solidFill>
                            <a:srgbClr val="000000"/>
                          </a:solidFill>
                          <a:effectLst/>
                          <a:latin typeface="+mn-lt"/>
                        </a:rPr>
                        <a:t>Familjens Hus, Hässleholm</a:t>
                      </a:r>
                    </a:p>
                  </a:txBody>
                  <a:tcPr marL="45525" marR="45525" marT="9525" marB="10800" anchor="ctr"/>
                </a:tc>
                <a:tc>
                  <a:txBody>
                    <a:bodyPr/>
                    <a:lstStyle/>
                    <a:p>
                      <a:pPr algn="l" fontAlgn="b">
                        <a:buNone/>
                      </a:pPr>
                      <a:r>
                        <a:rPr lang="sv-SE" sz="1200" b="0" i="0" u="none" strike="noStrike">
                          <a:solidFill>
                            <a:srgbClr val="000000"/>
                          </a:solidFill>
                          <a:effectLst/>
                          <a:latin typeface="+mn-lt"/>
                        </a:rPr>
                        <a:t>Osby familjecentral</a:t>
                      </a:r>
                    </a:p>
                  </a:txBody>
                  <a:tcPr marL="45525" marR="45525" marT="9525" marB="10800" anchor="ctr"/>
                </a:tc>
                <a:extLst>
                  <a:ext uri="{0D108BD9-81ED-4DB2-BD59-A6C34878D82A}">
                    <a16:rowId xmlns:a16="http://schemas.microsoft.com/office/drawing/2014/main" val="3590273743"/>
                  </a:ext>
                </a:extLst>
              </a:tr>
              <a:tr h="58707">
                <a:tc>
                  <a:txBody>
                    <a:bodyPr/>
                    <a:lstStyle/>
                    <a:p>
                      <a:pPr algn="l" fontAlgn="b">
                        <a:buNone/>
                      </a:pPr>
                      <a:r>
                        <a:rPr lang="sv-SE" sz="1200" b="0" i="0" u="none" strike="noStrike">
                          <a:solidFill>
                            <a:srgbClr val="000000"/>
                          </a:solidFill>
                          <a:effectLst/>
                          <a:latin typeface="+mn-lt"/>
                        </a:rPr>
                        <a:t>Familjens Hus, MunkaLjungby</a:t>
                      </a:r>
                    </a:p>
                  </a:txBody>
                  <a:tcPr marL="45525" marR="45525" marT="9525" marB="10800" anchor="ctr"/>
                </a:tc>
                <a:tc>
                  <a:txBody>
                    <a:bodyPr/>
                    <a:lstStyle/>
                    <a:p>
                      <a:pPr algn="l" fontAlgn="b">
                        <a:buNone/>
                      </a:pPr>
                      <a:r>
                        <a:rPr lang="sv-SE" sz="1200" b="0" i="0" u="none" strike="noStrike">
                          <a:solidFill>
                            <a:srgbClr val="000000"/>
                          </a:solidFill>
                          <a:effectLst/>
                          <a:latin typeface="+mn-lt"/>
                        </a:rPr>
                        <a:t>Paletten Staffanstorp</a:t>
                      </a:r>
                    </a:p>
                  </a:txBody>
                  <a:tcPr marL="45525" marR="45525" marT="9525" marB="10800" anchor="ctr"/>
                </a:tc>
                <a:extLst>
                  <a:ext uri="{0D108BD9-81ED-4DB2-BD59-A6C34878D82A}">
                    <a16:rowId xmlns:a16="http://schemas.microsoft.com/office/drawing/2014/main" val="3533795246"/>
                  </a:ext>
                </a:extLst>
              </a:tr>
              <a:tr h="104347">
                <a:tc>
                  <a:txBody>
                    <a:bodyPr/>
                    <a:lstStyle/>
                    <a:p>
                      <a:pPr algn="l" fontAlgn="b">
                        <a:buNone/>
                      </a:pPr>
                      <a:r>
                        <a:rPr lang="sv-SE" sz="1200" b="0" i="0" u="none" strike="noStrike">
                          <a:solidFill>
                            <a:srgbClr val="000000"/>
                          </a:solidFill>
                          <a:effectLst/>
                          <a:latin typeface="+mn-lt"/>
                        </a:rPr>
                        <a:t>Familjens Hus, Perstorp</a:t>
                      </a:r>
                    </a:p>
                  </a:txBody>
                  <a:tcPr marL="45525" marR="45525" marT="9525" marB="10800" anchor="ctr"/>
                </a:tc>
                <a:tc>
                  <a:txBody>
                    <a:bodyPr/>
                    <a:lstStyle/>
                    <a:p>
                      <a:pPr algn="l" fontAlgn="b">
                        <a:buNone/>
                      </a:pPr>
                      <a:r>
                        <a:rPr lang="sv-SE" sz="1200" b="0" i="0" u="none" strike="noStrike">
                          <a:solidFill>
                            <a:srgbClr val="000000"/>
                          </a:solidFill>
                          <a:effectLst/>
                          <a:latin typeface="+mn-lt"/>
                        </a:rPr>
                        <a:t>Rådmansvången Malmö</a:t>
                      </a:r>
                    </a:p>
                  </a:txBody>
                  <a:tcPr marL="45525" marR="45525" marT="9525" marB="10800" anchor="ctr"/>
                </a:tc>
                <a:extLst>
                  <a:ext uri="{0D108BD9-81ED-4DB2-BD59-A6C34878D82A}">
                    <a16:rowId xmlns:a16="http://schemas.microsoft.com/office/drawing/2014/main" val="4247458381"/>
                  </a:ext>
                </a:extLst>
              </a:tr>
              <a:tr h="58707">
                <a:tc>
                  <a:txBody>
                    <a:bodyPr/>
                    <a:lstStyle/>
                    <a:p>
                      <a:pPr algn="l" fontAlgn="b">
                        <a:buNone/>
                      </a:pPr>
                      <a:r>
                        <a:rPr lang="sv-SE" sz="1200" b="0" i="0" u="none" strike="noStrike">
                          <a:solidFill>
                            <a:srgbClr val="000000"/>
                          </a:solidFill>
                          <a:effectLst/>
                          <a:latin typeface="+mn-lt"/>
                        </a:rPr>
                        <a:t>Familjens hus Klippan</a:t>
                      </a:r>
                    </a:p>
                  </a:txBody>
                  <a:tcPr marL="45525" marR="45525" marT="9525" marB="10800" anchor="ctr"/>
                </a:tc>
                <a:tc>
                  <a:txBody>
                    <a:bodyPr/>
                    <a:lstStyle/>
                    <a:p>
                      <a:pPr algn="l" fontAlgn="b">
                        <a:buNone/>
                      </a:pPr>
                      <a:r>
                        <a:rPr lang="sv-SE" sz="1200" b="0" i="0" u="none" strike="noStrike">
                          <a:solidFill>
                            <a:srgbClr val="000000"/>
                          </a:solidFill>
                          <a:effectLst/>
                          <a:latin typeface="+mn-lt"/>
                        </a:rPr>
                        <a:t>Rådstugan, Landskrona</a:t>
                      </a:r>
                    </a:p>
                  </a:txBody>
                  <a:tcPr marL="45525" marR="45525" marT="9525" marB="10800" anchor="ctr"/>
                </a:tc>
                <a:extLst>
                  <a:ext uri="{0D108BD9-81ED-4DB2-BD59-A6C34878D82A}">
                    <a16:rowId xmlns:a16="http://schemas.microsoft.com/office/drawing/2014/main" val="3908570834"/>
                  </a:ext>
                </a:extLst>
              </a:tr>
              <a:tr h="58707">
                <a:tc>
                  <a:txBody>
                    <a:bodyPr/>
                    <a:lstStyle/>
                    <a:p>
                      <a:pPr algn="l" fontAlgn="b">
                        <a:buNone/>
                      </a:pPr>
                      <a:r>
                        <a:rPr lang="sv-SE" sz="1200" b="0" i="0" u="none" strike="noStrike">
                          <a:solidFill>
                            <a:srgbClr val="000000"/>
                          </a:solidFill>
                          <a:effectLst/>
                          <a:latin typeface="+mn-lt"/>
                        </a:rPr>
                        <a:t>Familjens hus, Ängelholm</a:t>
                      </a:r>
                    </a:p>
                  </a:txBody>
                  <a:tcPr marL="45525" marR="45525" marT="9525" marB="10800" anchor="ctr"/>
                </a:tc>
                <a:tc>
                  <a:txBody>
                    <a:bodyPr/>
                    <a:lstStyle/>
                    <a:p>
                      <a:pPr algn="l" fontAlgn="b">
                        <a:buNone/>
                      </a:pPr>
                      <a:r>
                        <a:rPr lang="sv-SE" sz="1200" b="0" i="0" u="none" strike="noStrike">
                          <a:solidFill>
                            <a:srgbClr val="000000"/>
                          </a:solidFill>
                          <a:effectLst/>
                          <a:latin typeface="+mn-lt"/>
                        </a:rPr>
                        <a:t>Samovaren, Burlöv</a:t>
                      </a:r>
                    </a:p>
                  </a:txBody>
                  <a:tcPr marL="45525" marR="45525" marT="9525" marB="10800" anchor="ctr"/>
                </a:tc>
                <a:extLst>
                  <a:ext uri="{0D108BD9-81ED-4DB2-BD59-A6C34878D82A}">
                    <a16:rowId xmlns:a16="http://schemas.microsoft.com/office/drawing/2014/main" val="867178031"/>
                  </a:ext>
                </a:extLst>
              </a:tr>
              <a:tr h="58707">
                <a:tc>
                  <a:txBody>
                    <a:bodyPr/>
                    <a:lstStyle/>
                    <a:p>
                      <a:pPr algn="l" fontAlgn="b">
                        <a:buNone/>
                      </a:pPr>
                      <a:r>
                        <a:rPr lang="sv-SE" sz="1200" b="0" i="0" u="none" strike="noStrike">
                          <a:solidFill>
                            <a:srgbClr val="000000"/>
                          </a:solidFill>
                          <a:effectLst/>
                          <a:latin typeface="+mn-lt"/>
                        </a:rPr>
                        <a:t>Familjernas Hus, Vellinge</a:t>
                      </a:r>
                    </a:p>
                  </a:txBody>
                  <a:tcPr marL="45525" marR="45525" marT="9525" marB="10800" anchor="ctr"/>
                </a:tc>
                <a:tc>
                  <a:txBody>
                    <a:bodyPr/>
                    <a:lstStyle/>
                    <a:p>
                      <a:pPr algn="l" fontAlgn="b">
                        <a:buNone/>
                      </a:pPr>
                      <a:r>
                        <a:rPr lang="sv-SE" sz="1200" b="0" i="0" u="none" strike="noStrike">
                          <a:solidFill>
                            <a:srgbClr val="000000"/>
                          </a:solidFill>
                          <a:effectLst/>
                          <a:latin typeface="+mn-lt"/>
                        </a:rPr>
                        <a:t>Sesam, Malmö</a:t>
                      </a:r>
                    </a:p>
                  </a:txBody>
                  <a:tcPr marL="45525" marR="45525" marT="9525" marB="10800" anchor="ctr"/>
                </a:tc>
                <a:extLst>
                  <a:ext uri="{0D108BD9-81ED-4DB2-BD59-A6C34878D82A}">
                    <a16:rowId xmlns:a16="http://schemas.microsoft.com/office/drawing/2014/main" val="838732469"/>
                  </a:ext>
                </a:extLst>
              </a:tr>
              <a:tr h="58707">
                <a:tc>
                  <a:txBody>
                    <a:bodyPr/>
                    <a:lstStyle/>
                    <a:p>
                      <a:pPr algn="l" fontAlgn="b">
                        <a:buNone/>
                      </a:pPr>
                      <a:r>
                        <a:rPr lang="sv-SE" sz="1200" b="0" i="0" u="none" strike="noStrike">
                          <a:solidFill>
                            <a:srgbClr val="000000"/>
                          </a:solidFill>
                          <a:effectLst/>
                          <a:latin typeface="+mn-lt"/>
                        </a:rPr>
                        <a:t>Familjernas hus, Höllviken</a:t>
                      </a:r>
                    </a:p>
                  </a:txBody>
                  <a:tcPr marL="45525" marR="45525" marT="9525" marB="10800" anchor="ctr"/>
                </a:tc>
                <a:tc>
                  <a:txBody>
                    <a:bodyPr/>
                    <a:lstStyle/>
                    <a:p>
                      <a:pPr algn="l" fontAlgn="b">
                        <a:buNone/>
                      </a:pPr>
                      <a:r>
                        <a:rPr lang="sv-SE" sz="1200" b="0" i="0" u="none" strike="noStrike">
                          <a:solidFill>
                            <a:srgbClr val="000000"/>
                          </a:solidFill>
                          <a:effectLst/>
                          <a:latin typeface="+mn-lt"/>
                        </a:rPr>
                        <a:t>Simrishamn familjecentral</a:t>
                      </a:r>
                    </a:p>
                  </a:txBody>
                  <a:tcPr marL="45525" marR="45525" marT="9525" marB="10800" anchor="ctr"/>
                </a:tc>
                <a:extLst>
                  <a:ext uri="{0D108BD9-81ED-4DB2-BD59-A6C34878D82A}">
                    <a16:rowId xmlns:a16="http://schemas.microsoft.com/office/drawing/2014/main" val="3216615756"/>
                  </a:ext>
                </a:extLst>
              </a:tr>
              <a:tr h="58707">
                <a:tc>
                  <a:txBody>
                    <a:bodyPr/>
                    <a:lstStyle/>
                    <a:p>
                      <a:pPr algn="l" fontAlgn="b">
                        <a:buNone/>
                      </a:pPr>
                      <a:r>
                        <a:rPr lang="sv-SE" sz="1200" b="0" i="0" u="none" strike="noStrike">
                          <a:solidFill>
                            <a:srgbClr val="000000"/>
                          </a:solidFill>
                          <a:effectLst/>
                          <a:latin typeface="+mn-lt"/>
                        </a:rPr>
                        <a:t>Fjärilen, Ekeby</a:t>
                      </a:r>
                    </a:p>
                  </a:txBody>
                  <a:tcPr marL="45525" marR="45525" marT="9525" marB="10800" anchor="ctr"/>
                </a:tc>
                <a:tc>
                  <a:txBody>
                    <a:bodyPr/>
                    <a:lstStyle/>
                    <a:p>
                      <a:pPr algn="l" fontAlgn="b">
                        <a:buNone/>
                      </a:pPr>
                      <a:r>
                        <a:rPr lang="sv-SE" sz="1200" b="0" i="0" u="none" strike="noStrike">
                          <a:solidFill>
                            <a:srgbClr val="000000"/>
                          </a:solidFill>
                          <a:effectLst/>
                          <a:latin typeface="+mn-lt"/>
                        </a:rPr>
                        <a:t>Solstrålen, Malmö</a:t>
                      </a:r>
                    </a:p>
                  </a:txBody>
                  <a:tcPr marL="45525" marR="45525" marT="9525" marB="10800" anchor="ctr"/>
                </a:tc>
                <a:extLst>
                  <a:ext uri="{0D108BD9-81ED-4DB2-BD59-A6C34878D82A}">
                    <a16:rowId xmlns:a16="http://schemas.microsoft.com/office/drawing/2014/main" val="1474196715"/>
                  </a:ext>
                </a:extLst>
              </a:tr>
              <a:tr h="58707">
                <a:tc>
                  <a:txBody>
                    <a:bodyPr/>
                    <a:lstStyle/>
                    <a:p>
                      <a:pPr algn="l" fontAlgn="b">
                        <a:buNone/>
                      </a:pPr>
                      <a:r>
                        <a:rPr lang="sv-SE" sz="1200" b="0" i="0" u="none" strike="noStrike">
                          <a:solidFill>
                            <a:srgbClr val="000000"/>
                          </a:solidFill>
                          <a:effectLst/>
                          <a:latin typeface="+mn-lt"/>
                        </a:rPr>
                        <a:t>Fröhuset, Helsingborg</a:t>
                      </a:r>
                    </a:p>
                  </a:txBody>
                  <a:tcPr marL="45525" marR="45525" marT="9525" marB="10800" anchor="ctr"/>
                </a:tc>
                <a:tc>
                  <a:txBody>
                    <a:bodyPr/>
                    <a:lstStyle/>
                    <a:p>
                      <a:pPr algn="l" fontAlgn="b">
                        <a:buNone/>
                      </a:pPr>
                      <a:r>
                        <a:rPr lang="sv-SE" sz="1200" b="0" i="0" u="none" strike="noStrike">
                          <a:solidFill>
                            <a:srgbClr val="000000"/>
                          </a:solidFill>
                          <a:effectLst/>
                          <a:latin typeface="+mn-lt"/>
                        </a:rPr>
                        <a:t>Söder, Helsingborg</a:t>
                      </a:r>
                    </a:p>
                  </a:txBody>
                  <a:tcPr marL="45525" marR="45525" marT="9525" marB="10800" anchor="ctr"/>
                </a:tc>
                <a:extLst>
                  <a:ext uri="{0D108BD9-81ED-4DB2-BD59-A6C34878D82A}">
                    <a16:rowId xmlns:a16="http://schemas.microsoft.com/office/drawing/2014/main" val="4198644145"/>
                  </a:ext>
                </a:extLst>
              </a:tr>
              <a:tr h="58707">
                <a:tc>
                  <a:txBody>
                    <a:bodyPr/>
                    <a:lstStyle/>
                    <a:p>
                      <a:pPr algn="l" fontAlgn="b">
                        <a:buNone/>
                      </a:pPr>
                      <a:r>
                        <a:rPr lang="sv-SE" sz="1200" b="0" i="0" u="none" strike="noStrike">
                          <a:solidFill>
                            <a:srgbClr val="000000"/>
                          </a:solidFill>
                          <a:effectLst/>
                          <a:latin typeface="+mn-lt"/>
                        </a:rPr>
                        <a:t>Fäladsfamiljen, Lund</a:t>
                      </a:r>
                    </a:p>
                  </a:txBody>
                  <a:tcPr marL="45525" marR="45525" marT="9525" marB="10800" anchor="ctr"/>
                </a:tc>
                <a:tc>
                  <a:txBody>
                    <a:bodyPr/>
                    <a:lstStyle/>
                    <a:p>
                      <a:pPr algn="l" fontAlgn="b">
                        <a:buNone/>
                      </a:pPr>
                      <a:r>
                        <a:rPr lang="sv-SE" sz="1200" b="0" i="0" u="none" strike="noStrike">
                          <a:solidFill>
                            <a:srgbClr val="000000"/>
                          </a:solidFill>
                          <a:effectLst/>
                          <a:latin typeface="+mn-lt"/>
                        </a:rPr>
                        <a:t>Tellus, Landskrona</a:t>
                      </a:r>
                    </a:p>
                  </a:txBody>
                  <a:tcPr marL="45525" marR="45525" marT="9525" marB="10800" anchor="ctr"/>
                </a:tc>
                <a:extLst>
                  <a:ext uri="{0D108BD9-81ED-4DB2-BD59-A6C34878D82A}">
                    <a16:rowId xmlns:a16="http://schemas.microsoft.com/office/drawing/2014/main" val="2392102328"/>
                  </a:ext>
                </a:extLst>
              </a:tr>
              <a:tr h="58707">
                <a:tc>
                  <a:txBody>
                    <a:bodyPr/>
                    <a:lstStyle/>
                    <a:p>
                      <a:pPr algn="l" fontAlgn="b">
                        <a:buNone/>
                      </a:pPr>
                      <a:r>
                        <a:rPr lang="sv-SE" sz="1200" b="0" i="0" u="none" strike="noStrike">
                          <a:solidFill>
                            <a:srgbClr val="000000"/>
                          </a:solidFill>
                          <a:effectLst/>
                          <a:latin typeface="+mn-lt"/>
                        </a:rPr>
                        <a:t>Guldkornet, Svalöv</a:t>
                      </a:r>
                    </a:p>
                  </a:txBody>
                  <a:tcPr marL="45525" marR="45525" marT="9525" marB="10800" anchor="ctr"/>
                </a:tc>
                <a:tc>
                  <a:txBody>
                    <a:bodyPr/>
                    <a:lstStyle/>
                    <a:p>
                      <a:pPr algn="l" fontAlgn="b">
                        <a:buNone/>
                      </a:pPr>
                      <a:r>
                        <a:rPr lang="sv-SE" sz="1200" b="0" i="0" u="none" strike="noStrike">
                          <a:solidFill>
                            <a:srgbClr val="000000"/>
                          </a:solidFill>
                          <a:effectLst/>
                          <a:latin typeface="+mn-lt"/>
                        </a:rPr>
                        <a:t>Tomelilla</a:t>
                      </a:r>
                    </a:p>
                  </a:txBody>
                  <a:tcPr marL="45525" marR="45525" marT="9525" marB="10800" anchor="ctr"/>
                </a:tc>
                <a:extLst>
                  <a:ext uri="{0D108BD9-81ED-4DB2-BD59-A6C34878D82A}">
                    <a16:rowId xmlns:a16="http://schemas.microsoft.com/office/drawing/2014/main" val="2789607957"/>
                  </a:ext>
                </a:extLst>
              </a:tr>
              <a:tr h="58707">
                <a:tc>
                  <a:txBody>
                    <a:bodyPr/>
                    <a:lstStyle/>
                    <a:p>
                      <a:pPr algn="l" fontAlgn="b">
                        <a:buNone/>
                      </a:pPr>
                      <a:r>
                        <a:rPr lang="sv-SE" sz="1200" b="0" i="0" u="none" strike="noStrike">
                          <a:solidFill>
                            <a:srgbClr val="000000"/>
                          </a:solidFill>
                          <a:effectLst/>
                          <a:latin typeface="+mn-lt"/>
                        </a:rPr>
                        <a:t>Högaborg, Helsingborg</a:t>
                      </a:r>
                    </a:p>
                  </a:txBody>
                  <a:tcPr marL="45525" marR="45525" marT="9525" marB="10800" anchor="ctr"/>
                </a:tc>
                <a:tc>
                  <a:txBody>
                    <a:bodyPr/>
                    <a:lstStyle/>
                    <a:p>
                      <a:pPr algn="l" fontAlgn="b">
                        <a:buNone/>
                      </a:pPr>
                      <a:r>
                        <a:rPr lang="sv-SE" sz="1200" b="0" i="0" u="none" strike="noStrike">
                          <a:solidFill>
                            <a:srgbClr val="000000"/>
                          </a:solidFill>
                          <a:effectLst/>
                          <a:latin typeface="+mn-lt"/>
                        </a:rPr>
                        <a:t>Värnhem, Malmö</a:t>
                      </a:r>
                    </a:p>
                  </a:txBody>
                  <a:tcPr marL="45525" marR="45525" marT="9525" marB="10800" anchor="ctr"/>
                </a:tc>
                <a:extLst>
                  <a:ext uri="{0D108BD9-81ED-4DB2-BD59-A6C34878D82A}">
                    <a16:rowId xmlns:a16="http://schemas.microsoft.com/office/drawing/2014/main" val="3850087571"/>
                  </a:ext>
                </a:extLst>
              </a:tr>
              <a:tr h="58707">
                <a:tc>
                  <a:txBody>
                    <a:bodyPr/>
                    <a:lstStyle/>
                    <a:p>
                      <a:pPr algn="l" fontAlgn="b">
                        <a:buNone/>
                      </a:pPr>
                      <a:r>
                        <a:rPr lang="sv-SE" sz="1200" b="0" i="0" u="none" strike="noStrike">
                          <a:solidFill>
                            <a:srgbClr val="000000"/>
                          </a:solidFill>
                          <a:effectLst/>
                          <a:latin typeface="+mn-lt"/>
                        </a:rPr>
                        <a:t>Höganäs</a:t>
                      </a:r>
                    </a:p>
                  </a:txBody>
                  <a:tcPr marL="45525" marR="45525" marT="9525" marB="10800" anchor="ctr"/>
                </a:tc>
                <a:tc>
                  <a:txBody>
                    <a:bodyPr/>
                    <a:lstStyle/>
                    <a:p>
                      <a:pPr algn="l" fontAlgn="b">
                        <a:buNone/>
                      </a:pPr>
                      <a:r>
                        <a:rPr lang="sv-SE" sz="1200" b="0" i="0" u="none" strike="noStrike">
                          <a:solidFill>
                            <a:srgbClr val="000000"/>
                          </a:solidFill>
                          <a:effectLst/>
                          <a:latin typeface="+mn-lt"/>
                        </a:rPr>
                        <a:t>Örkelljunga familjecentral</a:t>
                      </a:r>
                    </a:p>
                  </a:txBody>
                  <a:tcPr marL="45525" marR="45525" marT="9525" marB="10800" anchor="ctr"/>
                </a:tc>
                <a:extLst>
                  <a:ext uri="{0D108BD9-81ED-4DB2-BD59-A6C34878D82A}">
                    <a16:rowId xmlns:a16="http://schemas.microsoft.com/office/drawing/2014/main" val="94596072"/>
                  </a:ext>
                </a:extLst>
              </a:tr>
            </a:tbl>
          </a:graphicData>
        </a:graphic>
      </p:graphicFrame>
      <p:sp>
        <p:nvSpPr>
          <p:cNvPr id="6" name="textruta 5">
            <a:extLst>
              <a:ext uri="{FF2B5EF4-FFF2-40B4-BE49-F238E27FC236}">
                <a16:creationId xmlns:a16="http://schemas.microsoft.com/office/drawing/2014/main" id="{F8DB8088-7CB2-3208-C424-F022D121270B}"/>
              </a:ext>
            </a:extLst>
          </p:cNvPr>
          <p:cNvSpPr txBox="1"/>
          <p:nvPr/>
        </p:nvSpPr>
        <p:spPr>
          <a:xfrm>
            <a:off x="8029194" y="6077255"/>
            <a:ext cx="1697901" cy="369332"/>
          </a:xfrm>
          <a:prstGeom prst="rect">
            <a:avLst/>
          </a:prstGeom>
          <a:noFill/>
        </p:spPr>
        <p:txBody>
          <a:bodyPr wrap="none" rtlCol="0">
            <a:spAutoFit/>
          </a:bodyPr>
          <a:lstStyle/>
          <a:p>
            <a:r>
              <a:rPr lang="sv-SE"/>
              <a:t>Fortsättning →</a:t>
            </a:r>
          </a:p>
        </p:txBody>
      </p:sp>
    </p:spTree>
    <p:extLst>
      <p:ext uri="{BB962C8B-B14F-4D97-AF65-F5344CB8AC3E}">
        <p14:creationId xmlns:p14="http://schemas.microsoft.com/office/powerpoint/2010/main" val="1807773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Hi, the midwife at Älmhult give me quick appointments incase emergency and also they connect me on phone and answer my questions asap. Since, it is my first pregnancy I sometimes ask more questions to my Midwife &lt;NAME&gt; and she is very patient in answering them. Thank you.
Hjälp att boka kurator.
Hjälp att gå över till helamning, och fasa ut ersättning för nyfödd bebis.
Hjälp att hålla ena barnet när den andra måste på ex. Toa, när jag fikat osv.
Hjälp att kolla till barnet lite när jag skulle hämta saker från barnvagnen.
Hjälp av kurator J när jag hade det jobbigt
Hjälp av socionom
Hjälp för att våga berätta hur man egentligen mår
Hjälp i form av råd eller lugnande svar på funderingar.
Hjälp inför förlossning.
Hjälp inom familjen
Hjälp kring förlossningsrädsla
Hjälp med amningen och extra kontroll av viktuppgång.
Hjälp med anknytning till bebis
Hjälp med att bryta vissa beteende hos dottern.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Hjälp med att hantera förälderskap som separerande förälder och därefter som ensamstående förälder. Tidigare har jag fått mycket hjälp med sovrutiner (när mitt barn var 2 år)
Hjälp med att lära mig och utvecklas som en fader om min hälsa och barnets hälsan.
Hjälp med barn som har svårt med maten
Hjälp med barnen
Hjälp med barnen och tips
Hjälp med barnen, tillsammans med personal försökte vi lära andra föräldrar svenska.
Hjälp med barnpassning i samband med toabesök.
Hjälp med blanketter inför förskolesökande
Hjälp med bröstböld och måendet
Hjälp med ena barnet när det andra behöver byta blöja tex.
Hjälp med ett barn t ex vid blöjbyte av annat barn. ”Samtalsstöd” vid svåra situationer i hemmet
Hjälp med fika
Hjälp med föräldraskap, om systemet i Sverige, språk och bland annat.
Hjälp med förskolan, tips om olika aktiviteter.
Hjälp med hur man hanterar barnens aggressivitet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Hjälp med kaffe
Hjälp med kontakt med kurator.
Hjälp med kontakt till psykolog och öron-näsa-halsmottagningen
Hjälp med kurator och remiss till psykolog i samband med förlossningsdepression
Hjälp med kurator.
Hjälp med lite råd och tips till &lt;NAME&gt; som är 3 år.
Hjälp med livet
Hjälp med magmedicin
hjälp med majblomman blankett
Hjälp med Migrationsverket,
Hjälp med min son
Hjälp med min son daglig schema
Hjälp med mina barn vid behov
Hjälp med psykologkontakt. Även känt en extra omtanke från BM, BVC sjuksköterskor samt läkare! Fantastiska allihopa. Rätt personer på rätt plats:
Hjälp Med rådgivning vid olika tillfällen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Hjälp med remiss när det behövts
Hjälp med samtalsstöd och allmänt stöd då jag mått dåligt och varit nedstämd.
Hjälp med sömn problem och andra tips.
Hjälp med studier och barn rådgivning
Hjälp med tips och tricks.
Hjälp med tips på aktiviteter att göra med mott barn.
Hjälp när ena barnet var yngre samt info om mina funderingar
Hjälp när man ska fixa vid maten eller när mitt barn var litet och skrek så hjälpte de till och vaggade osv. Praktiskt stöd
Hjälp och råd angående mitt spädbarn.
Hjälp och stöd från kurator att hantera känslorna som ny förälder.
Hjälp och stöd med att få prata med barn psykolog
Hjälp och stöttning i föräldraskapet, jag är tacksam för det!
Hjälp och stöttning med min son på 4 år som har det lite kämpigt med mycket energi
Hjälp och tips, hur man ska tänka kring mitt barn i viss ålder.
Hjälp och vägledning med syskon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Hjälp på öppna förskolan när jag haft med fler barn
Hjälp vad som gäller angående vårdnad
Hjälp vid matning, ta en av tvillingarna vid ex blöjbyte eller klä på/av kläder när vi kommer/går
Hjälp vid prematur och post partum besvär
Hjälpa mig för språket och ge allt i information jag behöver
Hjälper barn att säga rätt ord när de pratar
Hjälper en alltid med frågor och bollar tankar vid funderingar
Hjälper gäms till om man behöver gå på toa. Fick hjälp när den yngsta var bebis och den äldsta sprang iväg.
Hjälper till med barnen när händerna inte räcker till vilket är guld
Hjälper till när man kommer med 2 barn. Tips o råd osv
Hjälper till om man inte räcker till exempelvis när man har fler än ett barn
Hjälpsam
Hjälpsam personal
Hjälpsamma
Hjälpt mig att skicka remiss till psykolog och även fått samtalskontakt hos familjecentralen.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Hjälpt mig med att känna mig trygg i föräldrarollen. Fått bra tips och idéer till att bland annat skapa med barn. Inspirerar till det mesta inom familjeliv, som tillexempel matintrodukrion, böcker, temadagar.
Hjälpte mig att ha min dotter medan jag var hos barnmorskan utifrån att min dotter känner en stor trygghet till personalen
Hjälpte till att bära saker ex bilbarnstol
Hjelpa me med min baby sing sång
Höll koll på mitt barn så jag kunde prata en stund med de andra föräldrarna.
Hon är snäll att svara på mina frågor om bebisen vid behöv och jag är väldigt tacksam.
Hon har hjälpt oss med läkarbesök och uppföljningar, tar reda på saker när vi frågar något
Hon hjälpte väldigt mycket med att hitta på saker, reflektera våra egna beteende, erbjuda olika idéer vad vi kan göra bättre.
höra mig hitta lösning
Hört av mig med frågor och funderingar emellan de ”vanliga” besöken
Hur jag ska jobba med barnens språk, att det är viktigt att introducera böcker tidigt.
Hur jag som förälder kan stötta mitt barn när hen får frustrations utbrott.
Hur man ansöker förskolan och flera andra saker
Hur man hantera barnet, trösta...
Hur man kan prata barnen när de är själv bestämmande.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Hur man tar hand om barn och deras beteende, och hur man fyller deras tid med nyttiga aktiviteter
Hur man tar hand om barn.
I am learning Swedish and preschool teacher helps me
I början erbjöds ett extra hembesök då vi hade en tuff förlossning och hade en lite kämpig start
I don't speak swedish, so they always hire translator, which is very good
I dont no how to write time in vikariabanken when i start to work but i ask to them and they help me to do this.
I form av information och tips om övrig vård som rör min hälsa utanför graviditeten.
I get all kind of information in and allround me place.Recently i had a question volunteering activity they have gave me the right info ...
I got help for my kids vaccination and kids admission for pre school
I have received advise on different parental and preschool questions on multiple occasions.
I learned a lot about Swedish culture and what it’s like to live here. Also, questions like how, where, and what were clearly and directly answered. Open preschool was all I needed for my child. He learned a lot, especially how to socialize and be around other people.
I needed prescription for birth control pill, midwife &lt;NAME&gt; gave me all the information needed and also made sure i get all the tests and checks i need for my general wellbeing/health! It was a very nice visit
I samband med början till förlossningsdepression
I vägledande samspel bland annat och många fina och givande samtal med personalen på familje centralen
I’we got a LOT of help with my baby.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Ibland när man behöver prata eller få tips o hur man ska tänka..
Ibland om jag har frågar jag in fråga personalen.
If I ask questions, they explain very nicely. I am glad
Im always getting the help and answer i need .
Individanpassat utefter vårt behov och vår förkunskap
Infomöte om vaccin
Information
Införmation
Information jag ber om.
Information när jag först besökte förskolan
Information om att bli gravid
Information om barnens utveckling, tips och råd. Personalen är lyhörd och vänliga
Information om barnpottning
Information om Familjehuset och hjälp med studier på komvux
Information om hur barnen utveckling ske och hur vi kan samarbeta för barnens bästa.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Information om hur förskola och barnomsorg fungerar i kommunen
Information, diskussioner
Information, orientering bl.a.
Information, råd, och en berikande upplevelse för mina barn.
Informationen , leka med barn och den som jag behöver fått jag .
Informations
Inskolning av barn
Inskolning på förskola. Hjälp att ta kontakt med placeringsenheten + information vid byte av förskola.
Inskrivning
Inte denna gång, men tidigare har vi pratat med familjestödjare/kurator. På eget initiativ
Inte i samband med det här besöket men har fått samtalsstöd bakåt.
Inte något speciellt särskilt men det är alltid så trevligt att prata med personalen och få svar på frågor kring allt med barn och förskola. Helt underbart 😍🙏🏻
Introduktion och hjälp vid toalettbesök/blöjbyte
Ja
Ja fått hjälp bra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Ja från MVC, samt bollat barnfrågor med BVC.
Ja genom att gå och prata på förlossningen
Ja. Min barnmorska tog emot mig på ett extrabesök i samband med jag var på en föreläsning/kurs och hon hade fått ett återbud. Hon har enkelt ringt och bokat besök hos läkare när jag varit på plats. Har sammankopplat mig med deras kurator, vilket har varit toppen.
Jag är nyinflyttad i Mönsterås, fick hjälp att hitta nya vänner, fick tips om olika aktiviteter och platser som finns i närområdet.
Jag behövde samtalsstöd rörande vår mående-situation hemma och fick direkt samtal och stöd. Samt bara ett förstående lyssnande öra. Fint, tack!
Jag bemöttes alltid bra med min oro kring graviditeten. Fick även extra besök att lyssna på hjärtslag och kände aldrig att jag var ”jobbig” eller krävande. Hos BVC bemöts jag också väldigt bra, får alltid svar på frågor och de är väldigt förstående.
Jag blev mamma för första gången utan att ha någon annan familj än min man här i Sverige. Jag kände mig väldigt ensam och blev bemött och väl mottagen av personalen. Fick praktisk hjälp och stöttning.
Jag får alltid extra tid när jag är orolig för min bebis. Jag fick träffa kurator när jag sa till sjuksköterska att jag mår dåligt.
Jag får extra information när jag frågar.
Jag fått hjälp från kuratorer &lt;NAME&gt; på mitt problem med barnet pappa
Jag fått stöd med allt som amningen och under graviditeten
Jag fich information om barn utväkling
Jag fick all hjälp jag behövde.
Jag fick all information och råd jag behövde.
Jag fick allt hjälpa som jag behöver till exempel om mina läxa, olika information.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38BD3-D0DF-3F59-1C4A-99205117C86B}"/>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0D467602-CC68-029E-3628-B2440BE66A8A}"/>
              </a:ext>
            </a:extLst>
          </p:cNvPr>
          <p:cNvSpPr>
            <a:spLocks noGrp="1"/>
          </p:cNvSpPr>
          <p:nvPr>
            <p:ph type="title"/>
          </p:nvPr>
        </p:nvSpPr>
        <p:spPr/>
        <p:txBody>
          <a:bodyPr/>
          <a:lstStyle/>
          <a:p>
            <a:r>
              <a:rPr lang="sv-SE"/>
              <a:t>Svar från följande familjecentraler ingår i den nationella sammanställningen:</a:t>
            </a:r>
          </a:p>
        </p:txBody>
      </p:sp>
      <p:graphicFrame>
        <p:nvGraphicFramePr>
          <p:cNvPr id="5" name="Platshållare för innehåll 7">
            <a:extLst>
              <a:ext uri="{FF2B5EF4-FFF2-40B4-BE49-F238E27FC236}">
                <a16:creationId xmlns:a16="http://schemas.microsoft.com/office/drawing/2014/main" id="{06A1C544-A274-4A15-B35C-9A0123685738}"/>
              </a:ext>
            </a:extLst>
          </p:cNvPr>
          <p:cNvGraphicFramePr>
            <a:graphicFrameLocks/>
          </p:cNvGraphicFramePr>
          <p:nvPr>
            <p:extLst>
              <p:ext uri="{D42A27DB-BD31-4B8C-83A1-F6EECF244321}">
                <p14:modId xmlns:p14="http://schemas.microsoft.com/office/powerpoint/2010/main" val="2348664149"/>
              </p:ext>
            </p:extLst>
          </p:nvPr>
        </p:nvGraphicFramePr>
        <p:xfrm>
          <a:off x="3552228" y="1460067"/>
          <a:ext cx="2903347" cy="3503280"/>
        </p:xfrm>
        <a:graphic>
          <a:graphicData uri="http://schemas.openxmlformats.org/drawingml/2006/table">
            <a:tbl>
              <a:tblPr firstRow="1" bandRow="1">
                <a:tableStyleId>{B301B821-A1FF-4177-AEE7-76D212191A09}</a:tableStyleId>
              </a:tblPr>
              <a:tblGrid>
                <a:gridCol w="2903347">
                  <a:extLst>
                    <a:ext uri="{9D8B030D-6E8A-4147-A177-3AD203B41FA5}">
                      <a16:colId xmlns:a16="http://schemas.microsoft.com/office/drawing/2014/main" val="2629918978"/>
                    </a:ext>
                  </a:extLst>
                </a:gridCol>
              </a:tblGrid>
              <a:tr h="252000">
                <a:tc>
                  <a:txBody>
                    <a:bodyPr/>
                    <a:lstStyle/>
                    <a:p>
                      <a:pPr marL="0" algn="ctr" defTabSz="914423" rtl="0" eaLnBrk="1" fontAlgn="b" latinLnBrk="0" hangingPunct="1"/>
                      <a:r>
                        <a:rPr lang="sv-SE" sz="1400" b="1" i="0" u="none" strike="noStrike" kern="1200">
                          <a:solidFill>
                            <a:schemeClr val="bg1"/>
                          </a:solidFill>
                          <a:effectLst/>
                          <a:latin typeface="+mn-lt"/>
                          <a:ea typeface="+mn-ea"/>
                          <a:cs typeface="+mn-cs"/>
                        </a:rPr>
                        <a:t>Värmland</a:t>
                      </a:r>
                    </a:p>
                  </a:txBody>
                  <a:tcPr marL="45525" marR="45525" marT="9525" marB="10800" anchor="ctr"/>
                </a:tc>
                <a:extLst>
                  <a:ext uri="{0D108BD9-81ED-4DB2-BD59-A6C34878D82A}">
                    <a16:rowId xmlns:a16="http://schemas.microsoft.com/office/drawing/2014/main" val="410871887"/>
                  </a:ext>
                </a:extLst>
              </a:tr>
              <a:tr h="58707">
                <a:tc>
                  <a:txBody>
                    <a:bodyPr/>
                    <a:lstStyle/>
                    <a:p>
                      <a:pPr algn="l" fontAlgn="b">
                        <a:buNone/>
                      </a:pPr>
                      <a:r>
                        <a:rPr lang="sv-SE" sz="1200" b="0" i="0" u="none" strike="noStrike">
                          <a:solidFill>
                            <a:srgbClr val="000000"/>
                          </a:solidFill>
                          <a:effectLst/>
                          <a:latin typeface="+mn-lt"/>
                        </a:rPr>
                        <a:t>Familjecentralen Arvika</a:t>
                      </a:r>
                    </a:p>
                  </a:txBody>
                  <a:tcPr marL="45525" marR="45525" marT="9525" marB="10800" anchor="ctr"/>
                </a:tc>
                <a:extLst>
                  <a:ext uri="{0D108BD9-81ED-4DB2-BD59-A6C34878D82A}">
                    <a16:rowId xmlns:a16="http://schemas.microsoft.com/office/drawing/2014/main" val="2706563515"/>
                  </a:ext>
                </a:extLst>
              </a:tr>
              <a:tr h="58707">
                <a:tc>
                  <a:txBody>
                    <a:bodyPr/>
                    <a:lstStyle/>
                    <a:p>
                      <a:pPr algn="l" fontAlgn="b">
                        <a:buNone/>
                      </a:pPr>
                      <a:r>
                        <a:rPr lang="sv-SE" sz="1200" b="0" i="0" u="none" strike="noStrike">
                          <a:solidFill>
                            <a:srgbClr val="000000"/>
                          </a:solidFill>
                          <a:effectLst/>
                          <a:latin typeface="+mn-lt"/>
                        </a:rPr>
                        <a:t>Familjecentralen Eda</a:t>
                      </a:r>
                    </a:p>
                  </a:txBody>
                  <a:tcPr marL="45525" marR="45525" marT="9525" marB="10800" anchor="ctr"/>
                </a:tc>
                <a:extLst>
                  <a:ext uri="{0D108BD9-81ED-4DB2-BD59-A6C34878D82A}">
                    <a16:rowId xmlns:a16="http://schemas.microsoft.com/office/drawing/2014/main" val="2671585119"/>
                  </a:ext>
                </a:extLst>
              </a:tr>
              <a:tr h="58707">
                <a:tc>
                  <a:txBody>
                    <a:bodyPr/>
                    <a:lstStyle/>
                    <a:p>
                      <a:pPr algn="l" fontAlgn="b">
                        <a:buNone/>
                      </a:pPr>
                      <a:r>
                        <a:rPr lang="sv-SE" sz="1200" b="0" i="0" u="none" strike="noStrike">
                          <a:solidFill>
                            <a:srgbClr val="000000"/>
                          </a:solidFill>
                          <a:effectLst/>
                          <a:latin typeface="+mn-lt"/>
                        </a:rPr>
                        <a:t>Familjecentralen Forshaga</a:t>
                      </a:r>
                    </a:p>
                  </a:txBody>
                  <a:tcPr marL="45525" marR="45525" marT="9525" marB="10800" anchor="ctr"/>
                </a:tc>
                <a:extLst>
                  <a:ext uri="{0D108BD9-81ED-4DB2-BD59-A6C34878D82A}">
                    <a16:rowId xmlns:a16="http://schemas.microsoft.com/office/drawing/2014/main" val="156181586"/>
                  </a:ext>
                </a:extLst>
              </a:tr>
              <a:tr h="58707">
                <a:tc>
                  <a:txBody>
                    <a:bodyPr/>
                    <a:lstStyle/>
                    <a:p>
                      <a:pPr algn="l" fontAlgn="b">
                        <a:buNone/>
                      </a:pPr>
                      <a:r>
                        <a:rPr lang="sv-SE" sz="1200" b="0" i="0" u="none" strike="noStrike">
                          <a:solidFill>
                            <a:srgbClr val="000000"/>
                          </a:solidFill>
                          <a:effectLst/>
                          <a:latin typeface="+mn-lt"/>
                        </a:rPr>
                        <a:t>Familjecentralen Grums</a:t>
                      </a:r>
                    </a:p>
                  </a:txBody>
                  <a:tcPr marL="45525" marR="45525" marT="9525" marB="10800" anchor="ctr"/>
                </a:tc>
                <a:extLst>
                  <a:ext uri="{0D108BD9-81ED-4DB2-BD59-A6C34878D82A}">
                    <a16:rowId xmlns:a16="http://schemas.microsoft.com/office/drawing/2014/main" val="125022098"/>
                  </a:ext>
                </a:extLst>
              </a:tr>
              <a:tr h="58707">
                <a:tc>
                  <a:txBody>
                    <a:bodyPr/>
                    <a:lstStyle/>
                    <a:p>
                      <a:pPr algn="l" fontAlgn="b">
                        <a:buNone/>
                      </a:pPr>
                      <a:r>
                        <a:rPr lang="sv-SE" sz="1200" b="0" i="0" u="none" strike="noStrike">
                          <a:solidFill>
                            <a:srgbClr val="000000"/>
                          </a:solidFill>
                          <a:effectLst/>
                          <a:latin typeface="+mn-lt"/>
                        </a:rPr>
                        <a:t>Familjecentralen Hagfors</a:t>
                      </a:r>
                    </a:p>
                  </a:txBody>
                  <a:tcPr marL="45525" marR="45525" marT="9525" marB="10800" anchor="ctr"/>
                </a:tc>
                <a:extLst>
                  <a:ext uri="{0D108BD9-81ED-4DB2-BD59-A6C34878D82A}">
                    <a16:rowId xmlns:a16="http://schemas.microsoft.com/office/drawing/2014/main" val="211432674"/>
                  </a:ext>
                </a:extLst>
              </a:tr>
              <a:tr h="58707">
                <a:tc>
                  <a:txBody>
                    <a:bodyPr/>
                    <a:lstStyle/>
                    <a:p>
                      <a:pPr algn="l" fontAlgn="b">
                        <a:buNone/>
                      </a:pPr>
                      <a:r>
                        <a:rPr lang="sv-SE" sz="1200" b="0" i="0" u="none" strike="noStrike">
                          <a:solidFill>
                            <a:srgbClr val="000000"/>
                          </a:solidFill>
                          <a:effectLst/>
                          <a:latin typeface="+mn-lt"/>
                        </a:rPr>
                        <a:t>Familjecentralen Kil</a:t>
                      </a:r>
                    </a:p>
                  </a:txBody>
                  <a:tcPr marL="45525" marR="45525" marT="9525" marB="10800" anchor="ctr"/>
                </a:tc>
                <a:extLst>
                  <a:ext uri="{0D108BD9-81ED-4DB2-BD59-A6C34878D82A}">
                    <a16:rowId xmlns:a16="http://schemas.microsoft.com/office/drawing/2014/main" val="3254865073"/>
                  </a:ext>
                </a:extLst>
              </a:tr>
              <a:tr h="58707">
                <a:tc>
                  <a:txBody>
                    <a:bodyPr/>
                    <a:lstStyle/>
                    <a:p>
                      <a:pPr algn="l" fontAlgn="b">
                        <a:buNone/>
                      </a:pPr>
                      <a:r>
                        <a:rPr lang="sv-SE" sz="1200" b="0" i="0" u="none" strike="noStrike">
                          <a:solidFill>
                            <a:srgbClr val="000000"/>
                          </a:solidFill>
                          <a:effectLst/>
                          <a:latin typeface="+mn-lt"/>
                        </a:rPr>
                        <a:t>Familjecentralen Källan Kristinehamn</a:t>
                      </a:r>
                    </a:p>
                  </a:txBody>
                  <a:tcPr marL="45525" marR="45525" marT="9525" marB="10800" anchor="ctr"/>
                </a:tc>
                <a:extLst>
                  <a:ext uri="{0D108BD9-81ED-4DB2-BD59-A6C34878D82A}">
                    <a16:rowId xmlns:a16="http://schemas.microsoft.com/office/drawing/2014/main" val="3590273743"/>
                  </a:ext>
                </a:extLst>
              </a:tr>
              <a:tr h="58707">
                <a:tc>
                  <a:txBody>
                    <a:bodyPr/>
                    <a:lstStyle/>
                    <a:p>
                      <a:pPr algn="l" fontAlgn="b">
                        <a:buNone/>
                      </a:pPr>
                      <a:r>
                        <a:rPr lang="sv-SE" sz="1200" b="0" i="0" u="none" strike="noStrike">
                          <a:solidFill>
                            <a:srgbClr val="000000"/>
                          </a:solidFill>
                          <a:effectLst/>
                          <a:latin typeface="+mn-lt"/>
                        </a:rPr>
                        <a:t>Familjecentralen Mörmo Gård</a:t>
                      </a:r>
                    </a:p>
                  </a:txBody>
                  <a:tcPr marL="45525" marR="45525" marT="9525" marB="10800" anchor="ctr"/>
                </a:tc>
                <a:extLst>
                  <a:ext uri="{0D108BD9-81ED-4DB2-BD59-A6C34878D82A}">
                    <a16:rowId xmlns:a16="http://schemas.microsoft.com/office/drawing/2014/main" val="3533795246"/>
                  </a:ext>
                </a:extLst>
              </a:tr>
              <a:tr h="104347">
                <a:tc>
                  <a:txBody>
                    <a:bodyPr/>
                    <a:lstStyle/>
                    <a:p>
                      <a:pPr algn="l" fontAlgn="b">
                        <a:buNone/>
                      </a:pPr>
                      <a:r>
                        <a:rPr lang="sv-SE" sz="1200" b="0" i="0" u="none" strike="noStrike">
                          <a:solidFill>
                            <a:srgbClr val="000000"/>
                          </a:solidFill>
                          <a:effectLst/>
                          <a:latin typeface="+mn-lt"/>
                        </a:rPr>
                        <a:t>Familjecentralen Rud</a:t>
                      </a:r>
                    </a:p>
                  </a:txBody>
                  <a:tcPr marL="45525" marR="45525" marT="9525" marB="10800" anchor="ctr"/>
                </a:tc>
                <a:extLst>
                  <a:ext uri="{0D108BD9-81ED-4DB2-BD59-A6C34878D82A}">
                    <a16:rowId xmlns:a16="http://schemas.microsoft.com/office/drawing/2014/main" val="4247458381"/>
                  </a:ext>
                </a:extLst>
              </a:tr>
              <a:tr h="58707">
                <a:tc>
                  <a:txBody>
                    <a:bodyPr/>
                    <a:lstStyle/>
                    <a:p>
                      <a:pPr algn="l" fontAlgn="b">
                        <a:buNone/>
                      </a:pPr>
                      <a:r>
                        <a:rPr lang="sv-SE" sz="1200" b="0" i="0" u="none" strike="noStrike">
                          <a:solidFill>
                            <a:srgbClr val="000000"/>
                          </a:solidFill>
                          <a:effectLst/>
                          <a:latin typeface="+mn-lt"/>
                        </a:rPr>
                        <a:t>Familjecentralen Storfors</a:t>
                      </a:r>
                    </a:p>
                  </a:txBody>
                  <a:tcPr marL="45525" marR="45525" marT="9525" marB="10800" anchor="ctr"/>
                </a:tc>
                <a:extLst>
                  <a:ext uri="{0D108BD9-81ED-4DB2-BD59-A6C34878D82A}">
                    <a16:rowId xmlns:a16="http://schemas.microsoft.com/office/drawing/2014/main" val="3908570834"/>
                  </a:ext>
                </a:extLst>
              </a:tr>
              <a:tr h="58707">
                <a:tc>
                  <a:txBody>
                    <a:bodyPr/>
                    <a:lstStyle/>
                    <a:p>
                      <a:pPr algn="l" fontAlgn="b">
                        <a:buNone/>
                      </a:pPr>
                      <a:r>
                        <a:rPr lang="sv-SE" sz="1200" b="0" i="0" u="none" strike="noStrike">
                          <a:solidFill>
                            <a:srgbClr val="000000"/>
                          </a:solidFill>
                          <a:effectLst/>
                          <a:latin typeface="+mn-lt"/>
                        </a:rPr>
                        <a:t>Familjecentralen Säffle</a:t>
                      </a:r>
                    </a:p>
                  </a:txBody>
                  <a:tcPr marL="45525" marR="45525" marT="9525" marB="10800" anchor="ctr"/>
                </a:tc>
                <a:extLst>
                  <a:ext uri="{0D108BD9-81ED-4DB2-BD59-A6C34878D82A}">
                    <a16:rowId xmlns:a16="http://schemas.microsoft.com/office/drawing/2014/main" val="867178031"/>
                  </a:ext>
                </a:extLst>
              </a:tr>
              <a:tr h="58707">
                <a:tc>
                  <a:txBody>
                    <a:bodyPr/>
                    <a:lstStyle/>
                    <a:p>
                      <a:pPr algn="l" fontAlgn="b">
                        <a:buNone/>
                      </a:pPr>
                      <a:r>
                        <a:rPr lang="sv-SE" sz="1200" b="0" i="0" u="none" strike="noStrike">
                          <a:solidFill>
                            <a:srgbClr val="000000"/>
                          </a:solidFill>
                          <a:effectLst/>
                          <a:latin typeface="+mn-lt"/>
                        </a:rPr>
                        <a:t>Familjecentralen Torsby</a:t>
                      </a:r>
                    </a:p>
                  </a:txBody>
                  <a:tcPr marL="45525" marR="45525" marT="9525" marB="10800" anchor="ctr"/>
                </a:tc>
                <a:extLst>
                  <a:ext uri="{0D108BD9-81ED-4DB2-BD59-A6C34878D82A}">
                    <a16:rowId xmlns:a16="http://schemas.microsoft.com/office/drawing/2014/main" val="838732469"/>
                  </a:ext>
                </a:extLst>
              </a:tr>
              <a:tr h="58707">
                <a:tc>
                  <a:txBody>
                    <a:bodyPr/>
                    <a:lstStyle/>
                    <a:p>
                      <a:pPr algn="l" fontAlgn="b">
                        <a:buNone/>
                      </a:pPr>
                      <a:r>
                        <a:rPr lang="sv-SE" sz="1200" b="0" i="0" u="none" strike="noStrike">
                          <a:solidFill>
                            <a:srgbClr val="000000"/>
                          </a:solidFill>
                          <a:effectLst/>
                          <a:latin typeface="+mn-lt"/>
                        </a:rPr>
                        <a:t>Familjecentralen Västerstrand</a:t>
                      </a:r>
                    </a:p>
                  </a:txBody>
                  <a:tcPr marL="45525" marR="45525" marT="9525" marB="10800" anchor="ctr"/>
                </a:tc>
                <a:extLst>
                  <a:ext uri="{0D108BD9-81ED-4DB2-BD59-A6C34878D82A}">
                    <a16:rowId xmlns:a16="http://schemas.microsoft.com/office/drawing/2014/main" val="3216615756"/>
                  </a:ext>
                </a:extLst>
              </a:tr>
              <a:tr h="58707">
                <a:tc>
                  <a:txBody>
                    <a:bodyPr/>
                    <a:lstStyle/>
                    <a:p>
                      <a:pPr algn="l" fontAlgn="b">
                        <a:buNone/>
                      </a:pPr>
                      <a:r>
                        <a:rPr lang="sv-SE" sz="1200" b="0" i="0" u="none" strike="noStrike">
                          <a:solidFill>
                            <a:srgbClr val="000000"/>
                          </a:solidFill>
                          <a:effectLst/>
                          <a:latin typeface="+mn-lt"/>
                        </a:rPr>
                        <a:t>Familjecentralen i Filipstad</a:t>
                      </a:r>
                    </a:p>
                  </a:txBody>
                  <a:tcPr marL="45525" marR="45525" marT="9525" marB="10800" anchor="ctr"/>
                </a:tc>
                <a:extLst>
                  <a:ext uri="{0D108BD9-81ED-4DB2-BD59-A6C34878D82A}">
                    <a16:rowId xmlns:a16="http://schemas.microsoft.com/office/drawing/2014/main" val="1474196715"/>
                  </a:ext>
                </a:extLst>
              </a:tr>
              <a:tr h="58707">
                <a:tc>
                  <a:txBody>
                    <a:bodyPr/>
                    <a:lstStyle/>
                    <a:p>
                      <a:pPr algn="l" fontAlgn="b">
                        <a:buNone/>
                      </a:pPr>
                      <a:r>
                        <a:rPr lang="sv-SE" sz="1200" b="0" i="0" u="none" strike="noStrike">
                          <a:solidFill>
                            <a:srgbClr val="000000"/>
                          </a:solidFill>
                          <a:effectLst/>
                          <a:latin typeface="+mn-lt"/>
                        </a:rPr>
                        <a:t>Familjecentralen i Sunne</a:t>
                      </a:r>
                    </a:p>
                  </a:txBody>
                  <a:tcPr marL="45525" marR="45525" marT="9525" marB="10800" anchor="ctr"/>
                </a:tc>
                <a:extLst>
                  <a:ext uri="{0D108BD9-81ED-4DB2-BD59-A6C34878D82A}">
                    <a16:rowId xmlns:a16="http://schemas.microsoft.com/office/drawing/2014/main" val="4198644145"/>
                  </a:ext>
                </a:extLst>
              </a:tr>
              <a:tr h="58707">
                <a:tc>
                  <a:txBody>
                    <a:bodyPr/>
                    <a:lstStyle/>
                    <a:p>
                      <a:pPr algn="l" fontAlgn="b">
                        <a:buNone/>
                      </a:pPr>
                      <a:r>
                        <a:rPr lang="sv-SE" sz="1200" b="0" i="0" u="none" strike="noStrike">
                          <a:solidFill>
                            <a:srgbClr val="000000"/>
                          </a:solidFill>
                          <a:effectLst/>
                          <a:latin typeface="+mn-lt"/>
                        </a:rPr>
                        <a:t>Familjecentralen Årjäng</a:t>
                      </a:r>
                    </a:p>
                  </a:txBody>
                  <a:tcPr marL="45525" marR="45525" marT="9525" marB="10800" anchor="ctr"/>
                </a:tc>
                <a:extLst>
                  <a:ext uri="{0D108BD9-81ED-4DB2-BD59-A6C34878D82A}">
                    <a16:rowId xmlns:a16="http://schemas.microsoft.com/office/drawing/2014/main" val="2392102328"/>
                  </a:ext>
                </a:extLst>
              </a:tr>
            </a:tbl>
          </a:graphicData>
        </a:graphic>
      </p:graphicFrame>
      <p:graphicFrame>
        <p:nvGraphicFramePr>
          <p:cNvPr id="7" name="Platshållare för innehåll 7">
            <a:extLst>
              <a:ext uri="{FF2B5EF4-FFF2-40B4-BE49-F238E27FC236}">
                <a16:creationId xmlns:a16="http://schemas.microsoft.com/office/drawing/2014/main" id="{05939AC2-EA68-BE98-2B2A-69B5BB7581D0}"/>
              </a:ext>
            </a:extLst>
          </p:cNvPr>
          <p:cNvGraphicFramePr>
            <a:graphicFrameLocks/>
          </p:cNvGraphicFramePr>
          <p:nvPr>
            <p:extLst>
              <p:ext uri="{D42A27DB-BD31-4B8C-83A1-F6EECF244321}">
                <p14:modId xmlns:p14="http://schemas.microsoft.com/office/powerpoint/2010/main" val="2844905298"/>
              </p:ext>
            </p:extLst>
          </p:nvPr>
        </p:nvGraphicFramePr>
        <p:xfrm>
          <a:off x="6611714" y="1460067"/>
          <a:ext cx="2905200" cy="2284050"/>
        </p:xfrm>
        <a:graphic>
          <a:graphicData uri="http://schemas.openxmlformats.org/drawingml/2006/table">
            <a:tbl>
              <a:tblPr firstRow="1" bandRow="1">
                <a:tableStyleId>{B301B821-A1FF-4177-AEE7-76D212191A09}</a:tableStyleId>
              </a:tblPr>
              <a:tblGrid>
                <a:gridCol w="2905200">
                  <a:extLst>
                    <a:ext uri="{9D8B030D-6E8A-4147-A177-3AD203B41FA5}">
                      <a16:colId xmlns:a16="http://schemas.microsoft.com/office/drawing/2014/main" val="2629918978"/>
                    </a:ext>
                  </a:extLst>
                </a:gridCol>
              </a:tblGrid>
              <a:tr h="252000">
                <a:tc>
                  <a:txBody>
                    <a:bodyPr/>
                    <a:lstStyle/>
                    <a:p>
                      <a:pPr algn="ctr" fontAlgn="b"/>
                      <a:r>
                        <a:rPr lang="sv-SE" sz="1400" b="1" u="none" strike="noStrike" kern="1200">
                          <a:solidFill>
                            <a:schemeClr val="bg1"/>
                          </a:solidFill>
                          <a:effectLst/>
                          <a:latin typeface="+mn-lt"/>
                          <a:ea typeface="+mn-ea"/>
                          <a:cs typeface="+mn-cs"/>
                        </a:rPr>
                        <a:t>Västra Götaland</a:t>
                      </a:r>
                    </a:p>
                  </a:txBody>
                  <a:tcPr marL="45525" marR="45525" marT="9525" marB="10800" anchor="ctr"/>
                </a:tc>
                <a:extLst>
                  <a:ext uri="{0D108BD9-81ED-4DB2-BD59-A6C34878D82A}">
                    <a16:rowId xmlns:a16="http://schemas.microsoft.com/office/drawing/2014/main" val="410871887"/>
                  </a:ext>
                </a:extLst>
              </a:tr>
              <a:tr h="58707">
                <a:tc>
                  <a:txBody>
                    <a:bodyPr/>
                    <a:lstStyle/>
                    <a:p>
                      <a:pPr algn="l" fontAlgn="b">
                        <a:buNone/>
                      </a:pPr>
                      <a:r>
                        <a:rPr lang="sv-SE" sz="1200" b="0" i="0" u="none" strike="noStrike">
                          <a:solidFill>
                            <a:srgbClr val="000000"/>
                          </a:solidFill>
                          <a:effectLst/>
                          <a:latin typeface="+mn-lt"/>
                        </a:rPr>
                        <a:t>Bergsjöns Familjecentral</a:t>
                      </a:r>
                    </a:p>
                  </a:txBody>
                  <a:tcPr marL="45525" marR="45525" marT="9525" marB="10800" anchor="ctr"/>
                </a:tc>
                <a:extLst>
                  <a:ext uri="{0D108BD9-81ED-4DB2-BD59-A6C34878D82A}">
                    <a16:rowId xmlns:a16="http://schemas.microsoft.com/office/drawing/2014/main" val="2706563515"/>
                  </a:ext>
                </a:extLst>
              </a:tr>
              <a:tr h="58707">
                <a:tc>
                  <a:txBody>
                    <a:bodyPr/>
                    <a:lstStyle/>
                    <a:p>
                      <a:pPr algn="l" fontAlgn="b">
                        <a:buNone/>
                      </a:pPr>
                      <a:r>
                        <a:rPr lang="sv-SE" sz="1200" b="0" i="0" u="none" strike="noStrike">
                          <a:solidFill>
                            <a:srgbClr val="000000"/>
                          </a:solidFill>
                          <a:effectLst/>
                          <a:latin typeface="+mn-lt"/>
                        </a:rPr>
                        <a:t>Familjecentral Angered Centrum</a:t>
                      </a:r>
                    </a:p>
                  </a:txBody>
                  <a:tcPr marL="45525" marR="45525" marT="9525" marB="10800" anchor="ctr"/>
                </a:tc>
                <a:extLst>
                  <a:ext uri="{0D108BD9-81ED-4DB2-BD59-A6C34878D82A}">
                    <a16:rowId xmlns:a16="http://schemas.microsoft.com/office/drawing/2014/main" val="2671585119"/>
                  </a:ext>
                </a:extLst>
              </a:tr>
              <a:tr h="58707">
                <a:tc>
                  <a:txBody>
                    <a:bodyPr/>
                    <a:lstStyle/>
                    <a:p>
                      <a:pPr algn="l" fontAlgn="b">
                        <a:buNone/>
                      </a:pPr>
                      <a:r>
                        <a:rPr lang="sv-SE" sz="1200" b="0" i="0" u="none" strike="noStrike">
                          <a:solidFill>
                            <a:srgbClr val="000000"/>
                          </a:solidFill>
                          <a:effectLst/>
                          <a:latin typeface="+mn-lt"/>
                        </a:rPr>
                        <a:t>Familjecentralen Lövgärdet</a:t>
                      </a:r>
                    </a:p>
                  </a:txBody>
                  <a:tcPr marL="45525" marR="45525" marT="9525" marB="10800" anchor="ctr"/>
                </a:tc>
                <a:extLst>
                  <a:ext uri="{0D108BD9-81ED-4DB2-BD59-A6C34878D82A}">
                    <a16:rowId xmlns:a16="http://schemas.microsoft.com/office/drawing/2014/main" val="156181586"/>
                  </a:ext>
                </a:extLst>
              </a:tr>
              <a:tr h="58707">
                <a:tc>
                  <a:txBody>
                    <a:bodyPr/>
                    <a:lstStyle/>
                    <a:p>
                      <a:pPr algn="l" fontAlgn="b">
                        <a:buNone/>
                      </a:pPr>
                      <a:r>
                        <a:rPr lang="sv-SE" sz="1200" b="0" i="0" u="none" strike="noStrike">
                          <a:solidFill>
                            <a:srgbClr val="000000"/>
                          </a:solidFill>
                          <a:effectLst/>
                          <a:latin typeface="+mn-lt"/>
                        </a:rPr>
                        <a:t>Familjecentralen Opalen</a:t>
                      </a:r>
                    </a:p>
                  </a:txBody>
                  <a:tcPr marL="45525" marR="45525" marT="9525" marB="10800" anchor="ctr"/>
                </a:tc>
                <a:extLst>
                  <a:ext uri="{0D108BD9-81ED-4DB2-BD59-A6C34878D82A}">
                    <a16:rowId xmlns:a16="http://schemas.microsoft.com/office/drawing/2014/main" val="125022098"/>
                  </a:ext>
                </a:extLst>
              </a:tr>
              <a:tr h="58707">
                <a:tc>
                  <a:txBody>
                    <a:bodyPr/>
                    <a:lstStyle/>
                    <a:p>
                      <a:pPr algn="l" fontAlgn="b">
                        <a:buNone/>
                      </a:pPr>
                      <a:r>
                        <a:rPr lang="sv-SE" sz="1200" b="0" i="0" u="none" strike="noStrike">
                          <a:solidFill>
                            <a:srgbClr val="000000"/>
                          </a:solidFill>
                          <a:effectLst/>
                          <a:latin typeface="+mn-lt"/>
                        </a:rPr>
                        <a:t>Familjecentralen Sandarna</a:t>
                      </a:r>
                    </a:p>
                  </a:txBody>
                  <a:tcPr marL="45525" marR="45525" marT="9525" marB="10800" anchor="ctr"/>
                </a:tc>
                <a:extLst>
                  <a:ext uri="{0D108BD9-81ED-4DB2-BD59-A6C34878D82A}">
                    <a16:rowId xmlns:a16="http://schemas.microsoft.com/office/drawing/2014/main" val="211432674"/>
                  </a:ext>
                </a:extLst>
              </a:tr>
              <a:tr h="58707">
                <a:tc>
                  <a:txBody>
                    <a:bodyPr/>
                    <a:lstStyle/>
                    <a:p>
                      <a:pPr algn="l" fontAlgn="b">
                        <a:buNone/>
                      </a:pPr>
                      <a:r>
                        <a:rPr lang="sv-SE" sz="1200" b="0" i="0" u="none" strike="noStrike">
                          <a:solidFill>
                            <a:srgbClr val="000000"/>
                          </a:solidFill>
                          <a:effectLst/>
                          <a:latin typeface="+mn-lt"/>
                        </a:rPr>
                        <a:t>Familjecentralen Sannegården</a:t>
                      </a:r>
                    </a:p>
                  </a:txBody>
                  <a:tcPr marL="45525" marR="45525" marT="9525" marB="10800" anchor="ctr"/>
                </a:tc>
                <a:extLst>
                  <a:ext uri="{0D108BD9-81ED-4DB2-BD59-A6C34878D82A}">
                    <a16:rowId xmlns:a16="http://schemas.microsoft.com/office/drawing/2014/main" val="3254865073"/>
                  </a:ext>
                </a:extLst>
              </a:tr>
              <a:tr h="58707">
                <a:tc>
                  <a:txBody>
                    <a:bodyPr/>
                    <a:lstStyle/>
                    <a:p>
                      <a:pPr algn="l" fontAlgn="b">
                        <a:buNone/>
                      </a:pPr>
                      <a:r>
                        <a:rPr lang="sv-SE" sz="1200" b="0" i="0" u="none" strike="noStrike">
                          <a:solidFill>
                            <a:srgbClr val="000000"/>
                          </a:solidFill>
                          <a:effectLst/>
                          <a:latin typeface="+mn-lt"/>
                        </a:rPr>
                        <a:t>Familjecentralen Södra Biskopsgården</a:t>
                      </a:r>
                    </a:p>
                  </a:txBody>
                  <a:tcPr marL="45525" marR="45525" marT="9525" marB="10800" anchor="ctr"/>
                </a:tc>
                <a:extLst>
                  <a:ext uri="{0D108BD9-81ED-4DB2-BD59-A6C34878D82A}">
                    <a16:rowId xmlns:a16="http://schemas.microsoft.com/office/drawing/2014/main" val="3590273743"/>
                  </a:ext>
                </a:extLst>
              </a:tr>
              <a:tr h="58707">
                <a:tc>
                  <a:txBody>
                    <a:bodyPr/>
                    <a:lstStyle/>
                    <a:p>
                      <a:pPr algn="l" fontAlgn="b">
                        <a:buNone/>
                      </a:pPr>
                      <a:r>
                        <a:rPr lang="sv-SE" sz="1200" b="0" i="0" u="none" strike="noStrike">
                          <a:solidFill>
                            <a:srgbClr val="000000"/>
                          </a:solidFill>
                          <a:effectLst/>
                          <a:latin typeface="+mn-lt"/>
                        </a:rPr>
                        <a:t>Familjecentralen Trädet</a:t>
                      </a:r>
                    </a:p>
                  </a:txBody>
                  <a:tcPr marL="45525" marR="45525" marT="9525" marB="10800" anchor="ctr"/>
                </a:tc>
                <a:extLst>
                  <a:ext uri="{0D108BD9-81ED-4DB2-BD59-A6C34878D82A}">
                    <a16:rowId xmlns:a16="http://schemas.microsoft.com/office/drawing/2014/main" val="3533795246"/>
                  </a:ext>
                </a:extLst>
              </a:tr>
              <a:tr h="104347">
                <a:tc>
                  <a:txBody>
                    <a:bodyPr/>
                    <a:lstStyle/>
                    <a:p>
                      <a:pPr algn="l" fontAlgn="b">
                        <a:buNone/>
                      </a:pPr>
                      <a:r>
                        <a:rPr lang="sv-SE" sz="1200" b="0" i="0" u="none" strike="noStrike">
                          <a:solidFill>
                            <a:srgbClr val="000000"/>
                          </a:solidFill>
                          <a:effectLst/>
                          <a:latin typeface="+mn-lt"/>
                        </a:rPr>
                        <a:t>Familjecentralen Tuve</a:t>
                      </a:r>
                    </a:p>
                  </a:txBody>
                  <a:tcPr marL="45525" marR="45525" marT="9525" marB="10800" anchor="ctr"/>
                </a:tc>
                <a:extLst>
                  <a:ext uri="{0D108BD9-81ED-4DB2-BD59-A6C34878D82A}">
                    <a16:rowId xmlns:a16="http://schemas.microsoft.com/office/drawing/2014/main" val="4247458381"/>
                  </a:ext>
                </a:extLst>
              </a:tr>
              <a:tr h="58707">
                <a:tc>
                  <a:txBody>
                    <a:bodyPr/>
                    <a:lstStyle/>
                    <a:p>
                      <a:pPr algn="l" fontAlgn="b">
                        <a:buNone/>
                      </a:pPr>
                      <a:r>
                        <a:rPr lang="sv-SE" sz="1200" b="0" i="0" u="none" strike="noStrike">
                          <a:solidFill>
                            <a:srgbClr val="000000"/>
                          </a:solidFill>
                          <a:effectLst/>
                          <a:latin typeface="+mn-lt"/>
                        </a:rPr>
                        <a:t>Hjällbo Familjecentral</a:t>
                      </a:r>
                    </a:p>
                  </a:txBody>
                  <a:tcPr marL="45525" marR="45525" marT="9525" marB="10800" anchor="ctr"/>
                </a:tc>
                <a:extLst>
                  <a:ext uri="{0D108BD9-81ED-4DB2-BD59-A6C34878D82A}">
                    <a16:rowId xmlns:a16="http://schemas.microsoft.com/office/drawing/2014/main" val="3908570834"/>
                  </a:ext>
                </a:extLst>
              </a:tr>
            </a:tbl>
          </a:graphicData>
        </a:graphic>
      </p:graphicFrame>
      <p:graphicFrame>
        <p:nvGraphicFramePr>
          <p:cNvPr id="10" name="Platshållare för innehåll 7">
            <a:extLst>
              <a:ext uri="{FF2B5EF4-FFF2-40B4-BE49-F238E27FC236}">
                <a16:creationId xmlns:a16="http://schemas.microsoft.com/office/drawing/2014/main" id="{E32F4A19-6B7B-ECBD-F180-AF622C1AACF6}"/>
              </a:ext>
            </a:extLst>
          </p:cNvPr>
          <p:cNvGraphicFramePr>
            <a:graphicFrameLocks noGrp="1"/>
          </p:cNvGraphicFramePr>
          <p:nvPr>
            <p:ph sz="half" idx="2"/>
            <p:extLst>
              <p:ext uri="{D42A27DB-BD31-4B8C-83A1-F6EECF244321}">
                <p14:modId xmlns:p14="http://schemas.microsoft.com/office/powerpoint/2010/main" val="3834175608"/>
              </p:ext>
            </p:extLst>
          </p:nvPr>
        </p:nvGraphicFramePr>
        <p:xfrm>
          <a:off x="490890" y="1460067"/>
          <a:ext cx="2905200" cy="2284050"/>
        </p:xfrm>
        <a:graphic>
          <a:graphicData uri="http://schemas.openxmlformats.org/drawingml/2006/table">
            <a:tbl>
              <a:tblPr firstRow="1" bandRow="1">
                <a:tableStyleId>{B301B821-A1FF-4177-AEE7-76D212191A09}</a:tableStyleId>
              </a:tblPr>
              <a:tblGrid>
                <a:gridCol w="2905200">
                  <a:extLst>
                    <a:ext uri="{9D8B030D-6E8A-4147-A177-3AD203B41FA5}">
                      <a16:colId xmlns:a16="http://schemas.microsoft.com/office/drawing/2014/main" val="2629918978"/>
                    </a:ext>
                  </a:extLst>
                </a:gridCol>
              </a:tblGrid>
              <a:tr h="252000">
                <a:tc>
                  <a:txBody>
                    <a:bodyPr/>
                    <a:lstStyle/>
                    <a:p>
                      <a:pPr algn="ctr" fontAlgn="b"/>
                      <a:r>
                        <a:rPr lang="sv-SE" sz="1400" b="1" u="none" strike="noStrike">
                          <a:solidFill>
                            <a:schemeClr val="bg1"/>
                          </a:solidFill>
                          <a:effectLst/>
                        </a:rPr>
                        <a:t>Region Örebro län</a:t>
                      </a:r>
                      <a:endParaRPr lang="sv-SE" sz="1400" b="1" i="0" u="none" strike="noStrike">
                        <a:solidFill>
                          <a:schemeClr val="bg1"/>
                        </a:solidFill>
                        <a:effectLst/>
                        <a:latin typeface="+mn-lt"/>
                      </a:endParaRPr>
                    </a:p>
                  </a:txBody>
                  <a:tcPr marL="45720" marR="45720" marT="9720" marB="9720" anchor="ctr"/>
                </a:tc>
                <a:extLst>
                  <a:ext uri="{0D108BD9-81ED-4DB2-BD59-A6C34878D82A}">
                    <a16:rowId xmlns:a16="http://schemas.microsoft.com/office/drawing/2014/main" val="410871887"/>
                  </a:ext>
                </a:extLst>
              </a:tr>
              <a:tr h="130495">
                <a:tc>
                  <a:txBody>
                    <a:bodyPr/>
                    <a:lstStyle/>
                    <a:p>
                      <a:pPr algn="l" fontAlgn="b">
                        <a:buNone/>
                      </a:pPr>
                      <a:r>
                        <a:rPr lang="sv-SE" sz="1200" b="0" i="0" u="none" strike="noStrike">
                          <a:solidFill>
                            <a:srgbClr val="000000"/>
                          </a:solidFill>
                          <a:effectLst/>
                          <a:latin typeface="+mn-lt"/>
                        </a:rPr>
                        <a:t>Degerfors</a:t>
                      </a:r>
                    </a:p>
                  </a:txBody>
                  <a:tcPr marL="45525" marR="45525" marT="9525" marB="10800" anchor="ctr"/>
                </a:tc>
                <a:extLst>
                  <a:ext uri="{0D108BD9-81ED-4DB2-BD59-A6C34878D82A}">
                    <a16:rowId xmlns:a16="http://schemas.microsoft.com/office/drawing/2014/main" val="2706563515"/>
                  </a:ext>
                </a:extLst>
              </a:tr>
              <a:tr h="130495">
                <a:tc>
                  <a:txBody>
                    <a:bodyPr/>
                    <a:lstStyle/>
                    <a:p>
                      <a:pPr algn="l" fontAlgn="b">
                        <a:buNone/>
                      </a:pPr>
                      <a:r>
                        <a:rPr lang="sv-SE" sz="1200" b="0" i="0" u="none" strike="noStrike">
                          <a:solidFill>
                            <a:srgbClr val="000000"/>
                          </a:solidFill>
                          <a:effectLst/>
                          <a:latin typeface="+mn-lt"/>
                        </a:rPr>
                        <a:t>Hallsberg</a:t>
                      </a:r>
                    </a:p>
                  </a:txBody>
                  <a:tcPr marL="45525" marR="45525" marT="9525" marB="10800" anchor="ctr"/>
                </a:tc>
                <a:extLst>
                  <a:ext uri="{0D108BD9-81ED-4DB2-BD59-A6C34878D82A}">
                    <a16:rowId xmlns:a16="http://schemas.microsoft.com/office/drawing/2014/main" val="2671585119"/>
                  </a:ext>
                </a:extLst>
              </a:tr>
              <a:tr h="130495">
                <a:tc>
                  <a:txBody>
                    <a:bodyPr/>
                    <a:lstStyle/>
                    <a:p>
                      <a:pPr algn="l" fontAlgn="b">
                        <a:buNone/>
                      </a:pPr>
                      <a:r>
                        <a:rPr lang="sv-SE" sz="1200" b="0" i="0" u="none" strike="noStrike">
                          <a:solidFill>
                            <a:srgbClr val="000000"/>
                          </a:solidFill>
                          <a:effectLst/>
                          <a:latin typeface="+mn-lt"/>
                        </a:rPr>
                        <a:t>Karlskoga</a:t>
                      </a:r>
                    </a:p>
                  </a:txBody>
                  <a:tcPr marL="45525" marR="45525" marT="9525" marB="10800" anchor="ctr"/>
                </a:tc>
                <a:extLst>
                  <a:ext uri="{0D108BD9-81ED-4DB2-BD59-A6C34878D82A}">
                    <a16:rowId xmlns:a16="http://schemas.microsoft.com/office/drawing/2014/main" val="156181586"/>
                  </a:ext>
                </a:extLst>
              </a:tr>
              <a:tr h="130495">
                <a:tc>
                  <a:txBody>
                    <a:bodyPr/>
                    <a:lstStyle/>
                    <a:p>
                      <a:pPr algn="l" fontAlgn="b">
                        <a:buNone/>
                      </a:pPr>
                      <a:r>
                        <a:rPr lang="sv-SE" sz="1200" b="0" i="0" u="none" strike="noStrike">
                          <a:solidFill>
                            <a:srgbClr val="000000"/>
                          </a:solidFill>
                          <a:effectLst/>
                          <a:latin typeface="+mn-lt"/>
                        </a:rPr>
                        <a:t>Kumla</a:t>
                      </a:r>
                    </a:p>
                  </a:txBody>
                  <a:tcPr marL="45525" marR="45525" marT="9525" marB="10800" anchor="ctr"/>
                </a:tc>
                <a:extLst>
                  <a:ext uri="{0D108BD9-81ED-4DB2-BD59-A6C34878D82A}">
                    <a16:rowId xmlns:a16="http://schemas.microsoft.com/office/drawing/2014/main" val="125022098"/>
                  </a:ext>
                </a:extLst>
              </a:tr>
              <a:tr h="130495">
                <a:tc>
                  <a:txBody>
                    <a:bodyPr/>
                    <a:lstStyle/>
                    <a:p>
                      <a:pPr algn="l" fontAlgn="b">
                        <a:buNone/>
                      </a:pPr>
                      <a:r>
                        <a:rPr lang="sv-SE" sz="1200" b="0" i="0" u="none" strike="noStrike">
                          <a:solidFill>
                            <a:srgbClr val="000000"/>
                          </a:solidFill>
                          <a:effectLst/>
                          <a:latin typeface="+mn-lt"/>
                        </a:rPr>
                        <a:t>Laxå</a:t>
                      </a:r>
                    </a:p>
                  </a:txBody>
                  <a:tcPr marL="45525" marR="45525" marT="9525" marB="10800" anchor="ctr"/>
                </a:tc>
                <a:extLst>
                  <a:ext uri="{0D108BD9-81ED-4DB2-BD59-A6C34878D82A}">
                    <a16:rowId xmlns:a16="http://schemas.microsoft.com/office/drawing/2014/main" val="211432674"/>
                  </a:ext>
                </a:extLst>
              </a:tr>
              <a:tr h="130495">
                <a:tc>
                  <a:txBody>
                    <a:bodyPr/>
                    <a:lstStyle/>
                    <a:p>
                      <a:pPr algn="l" fontAlgn="b">
                        <a:buNone/>
                      </a:pPr>
                      <a:r>
                        <a:rPr lang="sv-SE" sz="1200" b="0" i="0" u="none" strike="noStrike">
                          <a:solidFill>
                            <a:srgbClr val="000000"/>
                          </a:solidFill>
                          <a:effectLst/>
                          <a:latin typeface="+mn-lt"/>
                        </a:rPr>
                        <a:t>Lindesberg</a:t>
                      </a:r>
                    </a:p>
                  </a:txBody>
                  <a:tcPr marL="45525" marR="45525" marT="9525" marB="10800" anchor="ctr"/>
                </a:tc>
                <a:extLst>
                  <a:ext uri="{0D108BD9-81ED-4DB2-BD59-A6C34878D82A}">
                    <a16:rowId xmlns:a16="http://schemas.microsoft.com/office/drawing/2014/main" val="3254865073"/>
                  </a:ext>
                </a:extLst>
              </a:tr>
              <a:tr h="130495">
                <a:tc>
                  <a:txBody>
                    <a:bodyPr/>
                    <a:lstStyle/>
                    <a:p>
                      <a:pPr algn="l" fontAlgn="b">
                        <a:buNone/>
                      </a:pPr>
                      <a:r>
                        <a:rPr lang="sv-SE" sz="1200" b="0" i="0" u="none" strike="noStrike">
                          <a:solidFill>
                            <a:srgbClr val="000000"/>
                          </a:solidFill>
                          <a:effectLst/>
                          <a:latin typeface="+mn-lt"/>
                        </a:rPr>
                        <a:t>Örebro - Odensbacken</a:t>
                      </a:r>
                    </a:p>
                  </a:txBody>
                  <a:tcPr marL="45525" marR="45525" marT="9525" marB="10800" anchor="ctr"/>
                </a:tc>
                <a:extLst>
                  <a:ext uri="{0D108BD9-81ED-4DB2-BD59-A6C34878D82A}">
                    <a16:rowId xmlns:a16="http://schemas.microsoft.com/office/drawing/2014/main" val="3590273743"/>
                  </a:ext>
                </a:extLst>
              </a:tr>
              <a:tr h="130495">
                <a:tc>
                  <a:txBody>
                    <a:bodyPr/>
                    <a:lstStyle/>
                    <a:p>
                      <a:pPr algn="l" fontAlgn="b">
                        <a:buNone/>
                      </a:pPr>
                      <a:r>
                        <a:rPr lang="sv-SE" sz="1200" b="0" i="0" u="none" strike="noStrike">
                          <a:solidFill>
                            <a:srgbClr val="000000"/>
                          </a:solidFill>
                          <a:effectLst/>
                          <a:latin typeface="+mn-lt"/>
                        </a:rPr>
                        <a:t>Örebro - Varberga</a:t>
                      </a:r>
                    </a:p>
                  </a:txBody>
                  <a:tcPr marL="45525" marR="45525" marT="9525" marB="10800" anchor="ctr"/>
                </a:tc>
                <a:extLst>
                  <a:ext uri="{0D108BD9-81ED-4DB2-BD59-A6C34878D82A}">
                    <a16:rowId xmlns:a16="http://schemas.microsoft.com/office/drawing/2014/main" val="3533795246"/>
                  </a:ext>
                </a:extLst>
              </a:tr>
              <a:tr h="130495">
                <a:tc>
                  <a:txBody>
                    <a:bodyPr/>
                    <a:lstStyle/>
                    <a:p>
                      <a:pPr algn="l" fontAlgn="b">
                        <a:buNone/>
                      </a:pPr>
                      <a:r>
                        <a:rPr lang="sv-SE" sz="1200" b="0" i="0" u="none" strike="noStrike">
                          <a:solidFill>
                            <a:srgbClr val="000000"/>
                          </a:solidFill>
                          <a:effectLst/>
                          <a:latin typeface="+mn-lt"/>
                        </a:rPr>
                        <a:t>Örebro - Vivalla</a:t>
                      </a:r>
                    </a:p>
                  </a:txBody>
                  <a:tcPr marL="45525" marR="45525" marT="9525" marB="10800" anchor="ctr"/>
                </a:tc>
                <a:extLst>
                  <a:ext uri="{0D108BD9-81ED-4DB2-BD59-A6C34878D82A}">
                    <a16:rowId xmlns:a16="http://schemas.microsoft.com/office/drawing/2014/main" val="4247458381"/>
                  </a:ext>
                </a:extLst>
              </a:tr>
              <a:tr h="130495">
                <a:tc>
                  <a:txBody>
                    <a:bodyPr/>
                    <a:lstStyle/>
                    <a:p>
                      <a:pPr algn="l" fontAlgn="b">
                        <a:buNone/>
                      </a:pPr>
                      <a:r>
                        <a:rPr lang="sv-SE" sz="1200" b="0" i="0" u="none" strike="noStrike">
                          <a:solidFill>
                            <a:srgbClr val="000000"/>
                          </a:solidFill>
                          <a:effectLst/>
                          <a:latin typeface="+mn-lt"/>
                        </a:rPr>
                        <a:t>Örebro - Ängen</a:t>
                      </a:r>
                    </a:p>
                  </a:txBody>
                  <a:tcPr marL="45525" marR="45525" marT="9525" marB="10800" anchor="ctr"/>
                </a:tc>
                <a:extLst>
                  <a:ext uri="{0D108BD9-81ED-4DB2-BD59-A6C34878D82A}">
                    <a16:rowId xmlns:a16="http://schemas.microsoft.com/office/drawing/2014/main" val="3908570834"/>
                  </a:ext>
                </a:extLst>
              </a:tr>
            </a:tbl>
          </a:graphicData>
        </a:graphic>
      </p:graphicFrame>
      <p:graphicFrame>
        <p:nvGraphicFramePr>
          <p:cNvPr id="2" name="Platshållare för innehåll 7">
            <a:extLst>
              <a:ext uri="{FF2B5EF4-FFF2-40B4-BE49-F238E27FC236}">
                <a16:creationId xmlns:a16="http://schemas.microsoft.com/office/drawing/2014/main" id="{8AE20BFB-1BC9-6F3B-E334-9EB7770A2FB8}"/>
              </a:ext>
            </a:extLst>
          </p:cNvPr>
          <p:cNvGraphicFramePr>
            <a:graphicFrameLocks/>
          </p:cNvGraphicFramePr>
          <p:nvPr>
            <p:extLst>
              <p:ext uri="{D42A27DB-BD31-4B8C-83A1-F6EECF244321}">
                <p14:modId xmlns:p14="http://schemas.microsoft.com/office/powerpoint/2010/main" val="3746598261"/>
              </p:ext>
            </p:extLst>
          </p:nvPr>
        </p:nvGraphicFramePr>
        <p:xfrm>
          <a:off x="490889" y="4126129"/>
          <a:ext cx="2905200" cy="1674435"/>
        </p:xfrm>
        <a:graphic>
          <a:graphicData uri="http://schemas.openxmlformats.org/drawingml/2006/table">
            <a:tbl>
              <a:tblPr firstRow="1" bandRow="1">
                <a:tableStyleId>{B301B821-A1FF-4177-AEE7-76D212191A09}</a:tableStyleId>
              </a:tblPr>
              <a:tblGrid>
                <a:gridCol w="2905200">
                  <a:extLst>
                    <a:ext uri="{9D8B030D-6E8A-4147-A177-3AD203B41FA5}">
                      <a16:colId xmlns:a16="http://schemas.microsoft.com/office/drawing/2014/main" val="2629918978"/>
                    </a:ext>
                  </a:extLst>
                </a:gridCol>
              </a:tblGrid>
              <a:tr h="252000">
                <a:tc>
                  <a:txBody>
                    <a:bodyPr/>
                    <a:lstStyle/>
                    <a:p>
                      <a:pPr algn="ctr" fontAlgn="b"/>
                      <a:r>
                        <a:rPr lang="sv-SE" sz="1400" b="1" u="none" strike="noStrike">
                          <a:solidFill>
                            <a:schemeClr val="bg1"/>
                          </a:solidFill>
                          <a:effectLst/>
                        </a:rPr>
                        <a:t>Region Kronoberg</a:t>
                      </a:r>
                      <a:endParaRPr lang="sv-SE" sz="1400" b="1" i="0" u="none" strike="noStrike">
                        <a:solidFill>
                          <a:schemeClr val="bg1"/>
                        </a:solidFill>
                        <a:effectLst/>
                        <a:latin typeface="+mn-lt"/>
                      </a:endParaRPr>
                    </a:p>
                  </a:txBody>
                  <a:tcPr marL="45720" marR="45720" marT="9720" marB="9720" anchor="ctr"/>
                </a:tc>
                <a:extLst>
                  <a:ext uri="{0D108BD9-81ED-4DB2-BD59-A6C34878D82A}">
                    <a16:rowId xmlns:a16="http://schemas.microsoft.com/office/drawing/2014/main" val="410871887"/>
                  </a:ext>
                </a:extLst>
              </a:tr>
              <a:tr h="130495">
                <a:tc>
                  <a:txBody>
                    <a:bodyPr/>
                    <a:lstStyle/>
                    <a:p>
                      <a:pPr algn="l" fontAlgn="b">
                        <a:buNone/>
                      </a:pPr>
                      <a:r>
                        <a:rPr lang="sv-SE" sz="1200" b="0" i="0" u="none" strike="noStrike">
                          <a:solidFill>
                            <a:srgbClr val="000000"/>
                          </a:solidFill>
                          <a:effectLst/>
                          <a:latin typeface="+mn-lt"/>
                        </a:rPr>
                        <a:t>Araby Familjecentral</a:t>
                      </a:r>
                    </a:p>
                  </a:txBody>
                  <a:tcPr marL="45525" marR="45525" marT="9525" marB="10800" anchor="ctr"/>
                </a:tc>
                <a:extLst>
                  <a:ext uri="{0D108BD9-81ED-4DB2-BD59-A6C34878D82A}">
                    <a16:rowId xmlns:a16="http://schemas.microsoft.com/office/drawing/2014/main" val="2706563515"/>
                  </a:ext>
                </a:extLst>
              </a:tr>
              <a:tr h="130495">
                <a:tc>
                  <a:txBody>
                    <a:bodyPr/>
                    <a:lstStyle/>
                    <a:p>
                      <a:pPr algn="l" fontAlgn="b">
                        <a:buNone/>
                      </a:pPr>
                      <a:r>
                        <a:rPr lang="sv-SE" sz="1200" b="0" i="0" u="none" strike="noStrike">
                          <a:solidFill>
                            <a:srgbClr val="000000"/>
                          </a:solidFill>
                          <a:effectLst/>
                          <a:latin typeface="+mn-lt"/>
                        </a:rPr>
                        <a:t>Familjecentral Lessebo</a:t>
                      </a:r>
                    </a:p>
                  </a:txBody>
                  <a:tcPr marL="45525" marR="45525" marT="9525" marB="10800" anchor="ctr"/>
                </a:tc>
                <a:extLst>
                  <a:ext uri="{0D108BD9-81ED-4DB2-BD59-A6C34878D82A}">
                    <a16:rowId xmlns:a16="http://schemas.microsoft.com/office/drawing/2014/main" val="2671585119"/>
                  </a:ext>
                </a:extLst>
              </a:tr>
              <a:tr h="130495">
                <a:tc>
                  <a:txBody>
                    <a:bodyPr/>
                    <a:lstStyle/>
                    <a:p>
                      <a:pPr algn="l" fontAlgn="b">
                        <a:buNone/>
                      </a:pPr>
                      <a:r>
                        <a:rPr lang="sv-SE" sz="1200" b="0" i="0" u="none" strike="noStrike">
                          <a:solidFill>
                            <a:srgbClr val="000000"/>
                          </a:solidFill>
                          <a:effectLst/>
                          <a:latin typeface="+mn-lt"/>
                        </a:rPr>
                        <a:t>Familjecentralen Fyrklövern</a:t>
                      </a:r>
                    </a:p>
                  </a:txBody>
                  <a:tcPr marL="45525" marR="45525" marT="9525" marB="10800" anchor="ctr"/>
                </a:tc>
                <a:extLst>
                  <a:ext uri="{0D108BD9-81ED-4DB2-BD59-A6C34878D82A}">
                    <a16:rowId xmlns:a16="http://schemas.microsoft.com/office/drawing/2014/main" val="156181586"/>
                  </a:ext>
                </a:extLst>
              </a:tr>
              <a:tr h="130495">
                <a:tc>
                  <a:txBody>
                    <a:bodyPr/>
                    <a:lstStyle/>
                    <a:p>
                      <a:pPr algn="l" fontAlgn="b">
                        <a:buNone/>
                      </a:pPr>
                      <a:r>
                        <a:rPr lang="sv-SE" sz="1200" b="0" i="0" u="none" strike="noStrike">
                          <a:solidFill>
                            <a:srgbClr val="000000"/>
                          </a:solidFill>
                          <a:effectLst/>
                          <a:latin typeface="+mn-lt"/>
                        </a:rPr>
                        <a:t>Familjecentralen Lönnen</a:t>
                      </a:r>
                    </a:p>
                  </a:txBody>
                  <a:tcPr marL="45525" marR="45525" marT="9525" marB="10800" anchor="ctr"/>
                </a:tc>
                <a:extLst>
                  <a:ext uri="{0D108BD9-81ED-4DB2-BD59-A6C34878D82A}">
                    <a16:rowId xmlns:a16="http://schemas.microsoft.com/office/drawing/2014/main" val="125022098"/>
                  </a:ext>
                </a:extLst>
              </a:tr>
              <a:tr h="130495">
                <a:tc>
                  <a:txBody>
                    <a:bodyPr/>
                    <a:lstStyle/>
                    <a:p>
                      <a:pPr algn="l" fontAlgn="b">
                        <a:buNone/>
                      </a:pPr>
                      <a:r>
                        <a:rPr lang="sv-SE" sz="1200" b="0" i="0" u="none" strike="noStrike">
                          <a:solidFill>
                            <a:srgbClr val="000000"/>
                          </a:solidFill>
                          <a:effectLst/>
                          <a:latin typeface="+mn-lt"/>
                        </a:rPr>
                        <a:t>Familjecentralen Uppvidinge</a:t>
                      </a:r>
                    </a:p>
                  </a:txBody>
                  <a:tcPr marL="45525" marR="45525" marT="9525" marB="10800" anchor="ctr"/>
                </a:tc>
                <a:extLst>
                  <a:ext uri="{0D108BD9-81ED-4DB2-BD59-A6C34878D82A}">
                    <a16:rowId xmlns:a16="http://schemas.microsoft.com/office/drawing/2014/main" val="211432674"/>
                  </a:ext>
                </a:extLst>
              </a:tr>
              <a:tr h="130495">
                <a:tc>
                  <a:txBody>
                    <a:bodyPr/>
                    <a:lstStyle/>
                    <a:p>
                      <a:pPr algn="l" fontAlgn="b">
                        <a:buNone/>
                      </a:pPr>
                      <a:r>
                        <a:rPr lang="sv-SE" sz="1200" b="0" i="0" u="none" strike="noStrike">
                          <a:solidFill>
                            <a:srgbClr val="000000"/>
                          </a:solidFill>
                          <a:effectLst/>
                          <a:latin typeface="+mn-lt"/>
                        </a:rPr>
                        <a:t>Ljungby/Lagan familjecentraler.</a:t>
                      </a:r>
                    </a:p>
                  </a:txBody>
                  <a:tcPr marL="45525" marR="45525" marT="9525" marB="10800" anchor="ctr"/>
                </a:tc>
                <a:extLst>
                  <a:ext uri="{0D108BD9-81ED-4DB2-BD59-A6C34878D82A}">
                    <a16:rowId xmlns:a16="http://schemas.microsoft.com/office/drawing/2014/main" val="3254865073"/>
                  </a:ext>
                </a:extLst>
              </a:tr>
              <a:tr h="130495">
                <a:tc>
                  <a:txBody>
                    <a:bodyPr/>
                    <a:lstStyle/>
                    <a:p>
                      <a:pPr algn="l" fontAlgn="b">
                        <a:buNone/>
                      </a:pPr>
                      <a:r>
                        <a:rPr lang="sv-SE" sz="1200" b="0" i="0" u="none" strike="noStrike">
                          <a:solidFill>
                            <a:srgbClr val="000000"/>
                          </a:solidFill>
                          <a:effectLst/>
                          <a:latin typeface="+mn-lt"/>
                        </a:rPr>
                        <a:t>Älmhults Familjecentral</a:t>
                      </a:r>
                    </a:p>
                  </a:txBody>
                  <a:tcPr marL="45525" marR="45525" marT="9525" marB="10800" anchor="ctr"/>
                </a:tc>
                <a:extLst>
                  <a:ext uri="{0D108BD9-81ED-4DB2-BD59-A6C34878D82A}">
                    <a16:rowId xmlns:a16="http://schemas.microsoft.com/office/drawing/2014/main" val="3590273743"/>
                  </a:ext>
                </a:extLst>
              </a:tr>
            </a:tbl>
          </a:graphicData>
        </a:graphic>
      </p:graphicFrame>
    </p:spTree>
    <p:extLst>
      <p:ext uri="{BB962C8B-B14F-4D97-AF65-F5344CB8AC3E}">
        <p14:creationId xmlns:p14="http://schemas.microsoft.com/office/powerpoint/2010/main" val="2127850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Jag fick allt informationen som jag skulle veta, de är hjälpsamma
Jag fick allt som jag behöver från barnmorska eller från andra personal.
Jag fick bra råd och hjälp som jag behöver va bra i gravid tid innan förlossning och efter förlösning
Jag fick bra stöd och förslag om min psykiska hälsa
Jag fick ett möjlighet att träffa andra pappor och knyta nya kontakter.
Jag fick gå HLR utbildning
Jag fick hjälp att förstå mitt barns trotsperiod och fick konkreta tips som faktiskt fungerar.
Jag fick hjälp föräldrarådgivare, och allt annat.
Jag fick hjälp med allt nödvändiga informationen.
Jag fick hjälp med allt till exempel att hur ska köpa fika , bra aktiviteter för barn och jag är jättenöjd
Jag fick hjälp med allt till exempel att hur ska köpa fika, bra aktiviteter för barn och jag är jättenöjd
Jag fick hjälp med att få bättre kontakt med förskolan. Bättre sätt att kommunicera och förstå mitt barns beteende.
Jag fick hjälp med barnbidrag för mitt barn i Sverige
Jag fick hjälp med inskrivning av mitt barn på förskola. Fick hjälp av försäkringskassan personal om föräldrapenning på familjecentralen.man får råd av andra föräldrar och personalen. Man får så mycket information om nästan vad som helst. Familje centralen är den perfekta ställe båda för barn och föräldrar samt underbara hjälpsamma personal.
Jag fick hjälp med min äldsta dotter då hon blev mycket aggressiv efter hennes syster födds. Jag fick många råd och tips på vad jag kan göra och hur jag kan behandla olika situationer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Jag fick hjälp och stöttning med att genomföra en sjukskrivning när min arbetssituation under pågående graviditet blev ohållbar, vilket jag är oerhört tacksam för!
Jag fick information om kvällens förskola för fyra år sedan. Jag fick information som berör alla aktiv
Jag fick komma in på ett akutbesök fastän det var 18 plus
Jag fick mycket hjälp med hur jag kan aktivera mina barn på fritiden som kosta inga pengar.
Jag fick olicka införmation.
Jag fick stöd om ansökan till försäkrina
Jag fick tider med kurator some har hjälpt mig hantera barn på ett bra sätt eftersom jag har förlorat min mamma nyligen
Jag frågar mycket om mina barn här och på BVC
Jag går o pratar med familjestödjaren för att få hjälp med allt i vardagen
Jag har alltid fått hjälp på olika sätt och dom är bästa som jobbar från sitt hjärta.
Jag har delvis sökt stöd/råd från kuratorerna men även fått stöd och blivit sedd av våran BVC sköterska vilket har varit otroligt skönt och stärkande i den ibland svåra roll som förälder.
Jag har fått bra stöd i att hantera svåra situationer i hemmet med syskon och bonusbarn.
Jag har fått bra tips
Jag har fått extra kontroller och kontakt via kurator och psykolog.
Jag har fått extra kontroller och stöd via kuratorn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Jag har fått extra stöd och råd även med min äldsta dotter.
Jag har fått genuint och fint extra stöd och hjälp med tillvägagångssätt när mitt barn haft stora problem med torr hud.
Jag har fått hjälp genom samtal där hur jag ska bemöta/ hantera olika tuffa situationer med barnen. Samt h ur jag ska göra för att må bra.
Jag har fått hjälp med barnuppfostran, stöd
Jag har fått hjälp och stöd av både kurator och pedagoger på öppen förskola.
Jag har fått mycket stöd i föräldrarollen, särskilt när jag kände mig osäker med mitt första barn. Personalen har alltid tagit sig tid att lyssna. Det uppskattade jag.
Jag har fätt olika typ .
Jag har fått rådgivning och lärt mig mycket. Det känns bra att få stöd och tips.”
Jag har fått samtal och stöd inte bara gällande barnen specifikt utan om livet i övrigt och större händelser (som indirekt också påverkar barnen). Jag känner mig alltid välkommen att ta kontakt vid behov och det är till stor hjälp för mig.
Jag har fått stöd av &lt;NAME&gt;
Jag har fått stöd från kurator och psykolog som hjälpt mig med min ökade oro och ångest.
Jag har fått värdefull hjälp av &lt;NAME&gt; kurator. Hon skrev ihop en orosanmälan tillsammans med mig och har varit med på första mötet med soc för att vi som familj ska få rätt stöd. Jag är oerhört tacksam. Hon har också funnits som ett extra stöd för mig vid behov och det hjälper att man känner att ngn i den professionen är insatt och stöttar vid behov.
Jag har fler barn så brukar de hjälpa till med andra om jag är upptagen med andra
Jag har gått hos kuratorn när min graviditet var tuff.
Jag har gått kurser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Jag har haft Kurs som föräldrar
Jag har haft problem med hälsan och mycket vårdkontakt. Min barnmorska har stöttat mig och hjälpt mig igenom allt. Det är lätt att nå henne och jag känner mig trygg
Jag har hyperemesis gravidarum så har fått mycket stöd och kontroller
Jag har ingen typ
Jag har inte behövt extra stöd, men har sett när fantastiska &lt;NAME&gt; har gett andra stöd eller hjälp med olika frågor. Så jag vet att hade jag behövt det hade jag fått det stöd jag hade behövt och mer därtill
Jag har kuratorsstöd och har gått Biff
Jag har kurs massage.
Jag har pratat med kurator och psykolog.
Jag har pratat med kuratorn för vägledning och stöd med flertalet saker.
Jag har tagit del av en professionell rådgivning gällande hur jag kan förbättra och strukturera min livsstil. Under samtalet fick jag vägledning kring hälsosamma vanor, goda beteenden och dagliga rutiner som har en positiv inverkan på mitt välbefinnande. Jag fick även rekommendationer om aktiviteter och åtgärder som förväntas bidra till en bestående förbättring och utveckling av min livsstil. Jag är tacksam för den värdefulla vägledningen jag har fått.
Jag har träffat kuratorn när jag kände behov av det.
Jag har varit iväg i två veckor. Varje gång jag kommer hit hittar jag nya aktiviteter. Min dotter tränar mig. Jag lär mig svenska genom att prata med förskoleläraren.
Jag hsr alltid fått svar på mina frågor
Jag kan få hjälp med papper. Stöd ikontakt med myndigheter. Om jag undrar över något eller är orolig så pratar jag med kuratorn på familjecentralen.
Jag kan fråga allt jag behöver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lnSpcReduction="10000"/>
          </a:bodyPr>
          <a:lstStyle/>
          <a:p>
            <a:pPr>
              <a:spcBef>
                <a:spcPts val="401"/>
              </a:spcBef>
            </a:pPr>
            <a:r>
              <a:rPr lang="sv-SE" sz="1200"/>
              <a:t>Jag kände mig hörd och fick så fin förståelse för mina känslor. Jag fick stöttning i att hantera min oro på bästa sätt nu och under graviditeten, samt trygghet i att jag kan få den hjälp som behövs. Så tacksam för detta.
Jag känner alltid att jag kan bolla tankar, ideer och dilemman med pedagoger och Bvc personal.
Jag känner att de är min familj och frågar dem mycket och de hjälper alltid mig eftersom jag är ensam och ny mama
Jag känner mig lite ensam i hemma med min småbarn. Jag har varit mamma ledig och söker jobb. Jag är utländsk kvinna och förlorade mig min självförtroende för att prata svenska. Personal är snäll och vi har små pratat om livet . Det hjälper mig att våga prata med andra på svenska. Därför att jag besöker öppna förskolan .
Jag kommer oftast på fredagar och med hela mitt hjärta vill jag säga att mina barn tycker mycket om den här platsen. Personalen här är väldigt snäll och de hjälper mig mycket.tack så mycket
Jag kunde prata med dom om grejer
Jag lär mig svenska på öppna förskolan samtidigt så får jag mycket information om svenska samhället.
Jag lär svensla
Jag mådde inte så bra i början när jag blev mamma fick jättebra hjälp av BVC och &lt;NAME&gt;!
Jag och min man går och pratar med en kurator där och den vi pratar med har varit så otroligt bra och hjälpsam på alla sätt. Även barnmorskorna (dom jag träffat iallafall) är helt underbara på så otroligt många sätt och vis.
Jag och mitt barn togs väl om hand under inskrivningen på BVC. Därifrån blev vi introducerade till öppna förskolan. Mitt barn var väldigt blyg och fick möjlighet att träna på att vara med andra barn. &lt;NAME&gt; uppmuntrade mig att skriva in mitt barn på förskolan Stockrosen och motiverade mig att börja studera. Idag har jag ett arbete att gå till.
Jag ska ansöka hjälp hjälpa barns behöv under dagen
Jag som mamma känner mig väldigt lyssnad på den, vi kan prata om olika saker, fråga och vara kommentar och det känns som att man pratar med kompisar. Mina barn älskar att kunna träffa nya kompisar och att kan pyssla eller prata med fröknarna.
Jag upplever att jag kan prata med min barnmorska / sjuksköterska om allt kring barnet, familjen eller situationer jag tycker är jobbiga. Hon lyssnar och kommer alltid med goda råd
Jag var ensam när jag kom till Sverige Öppna förskolan blev en ingång på många sett. Jag har fått vänner, en plats som har gett mig vägledning i studier. Jag har gått på olika föräldrautbildningar och varit på många aktiviteter som jag annars själv inte kunnat hitta.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Jag var på samtalet hos socionom
Jag vet att jag kan gå där om jag behöver att prata om saker rörande familjesituation, personalen har ofta bra råd eller är bra på att lyssna i en god samtal och vägleda med information om var man eventuellt kan hänvända sig för andra frågor eller behov för stöd man har.
Jag vet inte om det är extra men &lt;NAME&gt; är peppande och säger att man gör ett bra jobb och uppmärksammar även mindre saker som positiva.
Jeg har spurgt ind ang den bule hun har haft/ har og fik et præcis svare på det
Just by talking they are extremely knowledgeable
Kan alltid fråga om rekommendationer och tips. Mitt barn känner sig super trygg och leker ofta med personalen. Får även bra tips om pyssel och lekar för att stimulera barnet
Kan bolla med mina tankar om föräldraskap och om mina barn.
Kan lyfta frågor utöver de som ställs och få hjälp
Kan prata med personalen om man undrar något
Känna sig välkommen, prata om deras syn med deras erfarenhet, hjälp med att alltid finna still hands
Känner mig alltid välkomnad och omhändertagen av fantastiska &lt;NAME&gt;. Hon är så viktig och behövs verkligen. Hon har verkligen peppat mig till att våga komma ut.
Känner mig öppen sedd och välkommen
Känt mig sedd efter mitt förlossningstrauma och oro för sjukt barn.
Kläder efter väder för mitt barn
Klädval, matfrågor, stimulering av barnet.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Kom snabbt i kontakt med familjestödjare efter önskemål om samtal.
Komet
Komma in på extra kontroller och blivit hänvisad vidare vid behov.
Komma ut och lära mig nya saker
Kompetenta Svar på dom frågor man har
Kontakt med &lt;NAME&gt; som hjälpte mig massor med att reda ut vad som gäller i lagen för extra timmar i förskola. Samtalsgrupp med andra gravida.
Kontakt med barnläkaren pga allergibesvär.
Kontakt med föräldrarådgivare
Kontakt med kurator
Kontakt med kurator
Kontakt med myndighet
Kontakt med psykolog
Kontakt med sjukvården.
Kontakt med sköterska på BVC
Kontakt med socialrådgivare som jobbar med förbyggande arbete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Kontakt med vc Kontakt med ftv Kontakt med myndigheter Svenska
Kontakta förlossningen på Ryhov för minskad fosterrörelser
Kontroll av graviditeten, stöttning,
Kring alla frågor jag har
Kring amning och mat
Kring föräldraskap och ens mående
Kring pottaträning och matvanor
Krisstöd i separation med barnets pappa
Kunna bolla tankar och funderingar
Kunnat dela tankar och få stöd tillbaka :)
Kunnig personal
Kuraatosröd
kurator
Kurator
Kurator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Kurator
Kurator
Kurator
Kurator
Kurator
Kurator
Kurator
Kurator
Kurator
Kurator
Kurator
Kurator
Kurator
Kurator
Kurator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Kurator
Kurator
Kurator
Kurator
Kurator
Kurator
Kurator
Kurator
Kurator
Kurator
Kurator
Kurator
Kurator
Kurator
Kurator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Kurator
Kurator
Kurator
Kurator
Kurator en gång innan förlossning.
Kurator har hjälpt mig med min oro. Känner mig tryggare nu i mitt föräldraskap
Kurator har hjälpt oss mycket och är villigt att ställa upp med mer hjälp
Kurator hjälp Alltid hjälp och förståelse gällande barnen och mina funderingar.
Kurator hjälp och extra träffar för ensamstående
Kurator hjälp på grund av rädsla att ge barn fast föda
Kurator och extra besök hos min barnmorska
kurator och kring mitt barn
Kurator och psykologhjälp
Kurator psykolog
Kurator Remiss skickad till psykolog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Kurator samtal
Kurator stöd och hjälp med kontakta andra FK
Kurator stöttar och även BVC sköterska
Kurator Vägledande samtal.. uppskatta de jättemycket!
Kurator- och psykologkontakt samt extra stöd av barnmorska och BHV-sköterska.
Kurator, läkare för sjukskrivning som gravid, barnmorska för återbesök efter graviditet och preventivmedel.
Kurator, remiss till BUMM för mjölkproteinallergi och psykolog
Kurator, samtal med barnsköterska
Kurator.
Kurator. Även haft samtal med psykologer för yngsta tjejern.
Kurator. Hjälp med remiss till psykolog
Kurator. Samtalsstöd
Kurator/samtalskontakt.
Kuratorkontakt
Kuratorn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Kurators-samtal
Kuratorsamtal
Kuratorsamtal
Kuratorsamtal
Kuratorsamtal
Kuratorsamtal
Kuratorsamtal. Medmänskligt stöd.
Kuratorshjälp när jag väntade vårt andra barn
Kuratorssamtal
Kuratorssamtal
Kuratorsstöd
Kuratorsstöd, bra tips och hjälp i en svår situation
Kuratorsstöd.
Kuratorstöd
Kuratorstöd och MAT! Svårt att få matlust och ork att laga nyttig mat när man är ensam hemma med barn. Här får man vällagad mat och sällskap runt matbordet.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Kurs för föräldraskap
Läkarbesök
Läkarkontakt
Läkre, förskola
Lånar tåg kort och får informationen jag behöver.
Lär svenska med &lt;NAME&gt;
Learn language about mamaledig
Lek med barnen
Leker alltid med barnen och tipsar om grejer man kan hitta på. Hjälpte oss söka in på förskolan med.
Lever i en relation där jag blir utsatt för psykiska påhopp, gliringar och kränkningar.
Lillgrupp när vi gick där men nu är vi bara vissa gånger på öppna förskolan
Lite avlastning men även vid olika situationer som när jag har behövt hjälp eller råd med barnen.
Lite råd
lösa problem hjälp av barn hälsa hjälpa med vilkor av barn mat sömn
Lugnande mig som mamma när dottern har problem med magen. Tips och råd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Lugnande tips
Lyhörda, hjälpsamma, tips och råd. Alla är så öppna och pratsamma alltid!
Lyssnar och skickar iväg remisser vid behov
Lyssnar, fått remisser osv.
Magproblem
Man får alltid stöd och hjälp i samtalen som sker. Det är lätt att prata och öppna upp sig om man har det jobbigt.
Man får alltid svar om man har någora frågor och råd om man har någon oro. Men alltid på ett vänt sätt.
Man får svar på sin fråga, hjälpsamma
Man har alltid kunnat petat med dem om man undrar något. Känner sig ledsen eller liknande
Man har många frågor när man är förälder så det är skönt att det alltid finns någon som man kan fråga och få svar på sina frågor av.
Man kan alltid bolla idéer med personalen och få tips
Man kan alltid prata med dom om allt och man känner sig aldrig dum eller dömd på något sätt
Man kan alltid prata med personalen som är där
Man kan vara öppen och ärlig och känna att man får positivt bemötande.
Många frågor angående första barnet och mycket stöd av personalen i alla motgångar.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Många tips på allting.
Massa stöd under andra graviditeten
Massa tips
massage
Mat
Med allt
Med allt som jag undrar för mina barn.
Med att komma i kontakt med studie och yrkesvägledare och nästan all information jag behövde.
Med att svara på frågor och ge bra och nyttig information
Med första barnet. Dialog med socionom med sambo.
Med kosten bl.a
Med lekarna och sakerna här
Med min barns utveckling, tips och råd.
Med mitt psykiska mående.
Med morgonrutiner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Mentalt stöd och vägledning från barnmorska och kurator
Mest bara att det känns väldigt tryggt och bra når man kommer. Och jag upplever att jag kan ställa de frågor jag behöver.
Min barnmorska var otroligt bra stöd under graviditeten när jag hade extrainsatta hälsokoller
Min dotter fick leka med andra barn och dem är så snälla för allting jag är glad att jag fick koma här
Min man har fått stödsamtal.
Min sambo fick stöd av föräldrarådgivare.
Mina barn tycker det är kul och lärorikt att komma till BVC. Mina barn pratar ofta om &lt;NAME&gt; och när lillasyster kommit vill dem alltid följa med
Mina önskemål har varit lyhörda och inkluderade. Jag är även anställd i kommunen som personalen här och de har påmint mig och informerat om saker kommunen erbjuder sina anställda. Har även fått råd om olika funderingar jag haft gällande mina barn.
Mitt barn är alltid lyckligt här.
Mitt barn lära att leka med andra barn . Och fått information om sfi lärare
Mitt barns utveckling
Mitt mående och all stöd samt info för graviditet och amning
Möjlighet att ringa och återkoppling kring levaxin.
Möjöighwt till samtal om tex faser mitt barn går igenom
Moraliskt stöd. Trygghet att finnas när det behövs. Möjlighet att kunna andas och känna trygghet.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Möte med föräldrastödjaren &lt;NAME&gt;. Fick bra tips.
Möte med kuratorn när när jag mådde dåligt efter förlossningen
Möten och bra råd
My baby had extra dry skin.so they helped me to get moisture which helps my baby get better.and I got an appointment for my elder baby for optimolagist,and got to know she had Astigmatism and better to know in the Early stages.
My boy was not socialise with others and bit scared to move with other children so the staff really helped me manage him.
Mycket bra snälla personalen, trevliga hjäpsam. Jag tycker mycket bra
mycket bra. jag har fått mycket hjälp av öppna förskolan. fylla i blanketter, prata, ringa. mycket snälla . inget fel.
Mycket extra stöd mellan graviditeter och under graviditet. Bland annat med psykolog och extra stöd av barnmorska och nu sjuksköterska på barnhälsovården.
Mycket fint Stöd av vår bvc sköterska &lt;NAME&gt; när jag fick min graviddepression
Mycket gällande föräldraskap och vi har diskuterat om svårigheter som dyker upp i vardagen samt berättat om olika tips och råd
Mycket gott stöd och bra råd från pedagogen &lt;NAME&gt; i samband med vår sons förskolestart
Mycket i mående och stöd med barnens utveckling
Mycket information angående mat allergier
Mycket information utan att behöva fråga.
Mycket nöjd , får det där lilla extra så ja känner mig trygg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Mycket råd och samtal med personal Tack
Mycket rådgivning om allt
Mycket samtal av pedagogerna när jag mådde dåligt i början av mitt föräldraskap
Mycket stöd av BVC vid bland annat allergier på barnet
Mycket stöd kring min oro och tidigare trauman
Mycket trevlig personal. Fina lokaler
Nä jag var orolig för min dotters navelbråck.
Någon att prata med om tankar och känslor.
När jag behöver en råd hjälper de alltid mig.
När jag behöver ett tipps
När jag behöver hjälp
När jag behöver hjälp eller råd kring saker får jag rätt hjälp
När jag behöver stöttning och råd kring mina barn i skolan eller förskolan. Osv dom finns alltid där och lyssnar på.
När jag fått mitt första barn, prematurt, så fick jag mycket stöd från &lt;NAME&gt; kuratorn, hon hjälpte mig otroligt mycket under den första tiden!
När jag fick min depression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När jag frågar de då ger de väldigt bra tips och råd.
När jag hade det tufft med hur jag skulle göra med sömnen.
När jag hade en liten dipp efter förlossning, tog de min känslor och mående på allvar, erbjöd samtalsstöd osv.
När jag haft besvär under graviditeten, mer regelbundna besök och kontroll.
När jag har en fråga eller oro, stöder de och hjälper mig.
När jag har frågar om barnen eller andra
När jag har frågor kring barnuppfostran, specifika dilemman som förekommer med mina barn, känslomässigt stöd. Jag är jättenöjd, först och främst &lt;NAME&gt; som ger oss stor hjälp!
När jag har frågor om mitt barn
När jag har ringt med frågor och oro om barnen så svarar &lt;NAME&gt; på dom
När jag inte mår bra de hjälper mig
När jag kom till öppna förskolan för första gången var min dotter två månader och jag kunde inte prata svenska. När jag träffade &lt;NAME&gt; (förskollärare)för första gången rekommenderade hon mig att komma till föräldrasvenska på oliven . Nu har jag blivit lite bättre och kan prata med andra mammor och lösa mina problem. Hon har hjälpt mig mycket.
När jag mådde dåligt efter förlossningen
När jag mådde dåligt fick jag stöd och kontakt med deras kurator.
När jag var orolig för min dotter och behövdes jag har varit alltid välkommen för undersökning.
När jag vill ha aktut tid eller liknande samt mer information om mitt barn mår och när jag är orolig för något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a:t>Ditt kön:</a:t>
            </a:r>
            <a:endParaRPr lang="sv-SE"/>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extLst>
              <p:ext uri="{D42A27DB-BD31-4B8C-83A1-F6EECF244321}">
                <p14:modId xmlns:p14="http://schemas.microsoft.com/office/powerpoint/2010/main" val="29951276"/>
              </p:ext>
            </p:extLst>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extLst>
              <p:ext uri="{D42A27DB-BD31-4B8C-83A1-F6EECF244321}">
                <p14:modId xmlns:p14="http://schemas.microsoft.com/office/powerpoint/2010/main" val="2143034272"/>
              </p:ext>
            </p:extLst>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2233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När jag vill veta mer information om förskolar och de hjälpa mig att prata svenska
När man har behövt fråga saker kring barnet osv .
När man har frågor får man alltid stöd och någon att bolla tankar med.
När man uttryckt känslor och oro har man fått hjälp och blivit lotsad rätt.
När min dotter hade förstoppning och när amningen strulade i början.
När min dotter hade utslag tog dom sig tid att undersöka henne fast vi inte hade bokat tid.
När mina barn blir sjuka
När mitt barn hade utslag kom jag bara på en oplanerad dag och tid och personalen hjälpte mig.
När mitt barn inte hade börjat krypa även hon var 8 månader gammal &lt;NAME&gt; som förskollärare hjälpte mitt barn att göra så.
När mitt barn var nyfödd fick jag samtalsstöd av kurator.
När vi behövde hjälp med amning och mat.
Nej
Ni hjälpte oss att våga ge fast mat o alltid välkomnande och alltid hjälpt mig emd Allt, Bara barit hos er 3-4 gånger man alltid fått hjälp, till o me följt mig till bussen o kommit o burit mina väskor. Finns folk i min familj som inte ens gör Gjort de
Nutritionist consultation
Nyinflyttad i Mönsterås fick hjälp att träffa nya vänner. Fantastisk mötesplats! Underbar personal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Oavsett vilka frågor och fundering man har är dom aktiva att hjälpa, ge råd och vägledning
Olika blanketter som vi skule behövde till förskolan.
Olika tips om barn tex
Om allmänt information
Om allt
Om barn
Om barnet, föräldraskap och barnets utveckling
Om bebisen
Om det är med pyssel, målning eller rådfrågat om olika saker. &lt;NAME&gt; och &lt;NAME&gt; är bäst.
Om familj dynami
Om jag behöver gå på toaletten tar &lt;NAME&gt; alltid barnen!
Om jag behöver någon som kan hjälpa
Om jag behöver så vet jag att dem gärna ställer upp
Om jag har behövt stöd eller haft personliga frågor så finns dom alltid där och svarar så gott dom kan
Om jag har frågor om mitt barn så de kan hjälpa och ge tips:)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Om man är ledsen finns alltid någon som lyssnar. Och bästa personalen lagar mat för billig peng.
Om man behöver svar eller hjälp med något , hjälper de alltid till och är väldigt tillmötesgående .
om man har några frågor eller man pratar om barnets beteende förstår dem alltid och ger en feedback
Om språk
Openpreschool helps with everything. They know the answeres and is helping me and my wife and daughter to meet new friends and learn about Helsingborg.
Öppet samtal med personalen om allt
Öppna förskolan är som minavänner att gå till vi kanprata om allt och dem är alltid stöttande
Öppna förskolan har varit en räddning både för mig och mitt barn! Vi har fått nya vänner och fina stunder tillsammans. Tack för att ni finns.
Öppna samtal och informativa träffar. Härliga mellis och matstunder. Och roliga aktiviteter som hjälper barnen till utveckling och socialt samspel.
Oroliga tankar och funderingar. När jag inte haft någon förutom partner att prata med.
Oroligheter för födande
Otrolig barnmorska &lt;NAME&gt;!
Otroligt bra hjälp med krämer och andra övningar att göra vid tex förstoppning. Allt som hjälpt min lilla i vardagen.
Ovan svar gäller kurator på BVC Föräldrar stöd via samtal
På besök till öfsk har jag kunnat samtala om allt möjligt utan fördomar vilket har varit väldigt skönt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lnSpcReduction="10000"/>
          </a:bodyPr>
          <a:lstStyle/>
          <a:p>
            <a:pPr>
              <a:spcBef>
                <a:spcPts val="401"/>
              </a:spcBef>
            </a:pPr>
            <a:r>
              <a:rPr lang="sv-SE" sz="1200"/>
              <a:t>På öppen förskola: rådfrågat BVC sjuksköterska om amningsbesvär och barnets utveckling; även fått råd av familjerådgivare och öppen förskolans personal om hur jag hanterar en knepig situation med barnet. Gått föräldragrupp. Gått baby massage.
På öppna förskolan hjälper personalen mig att ha extra koll på min son när jag ammar hans lillasyster, eftersom han gärna rör sig mellan rummen.
På vad som helst dom hjälper alltid information om barnen och hur är det och hur behöver
Pappasamtal
Parenting advice, conflict resolution, tips on activities around Malmö and so much much more
Pedagogerna på Babycafét har visat stor omtanke.
Pepp och stöttning från personalen. När man känner att de blir jobbigt hemma så känner jag alltid att jag mår bättre av att komma till öppna förskolan. Blir alltid bemött med gott humör och snälla ord. Fina föräldrar som man kan hämta stöd hos också.
Pepp och svar på frågor som man undrat över. Information kring förskolan och personliga samtal.
pepp, någon som lyssnar, bra tips och så klart en plats att gå till och känna gemenskap
Peppande, samtal om föräldraskap
Personal bokade in en extra träff så jag fick komma och prata om det som oroade mig i början när min bebis var nyfödd tex. För att hjälpa mig genom att lugna och försäkra mig om att vissa grejer inte var konstigt eller fel. Gick därifrån lättad och tröstad.
Personal på familjecentralen är duktiga på att snappa upp människor, jag har alltid känt mig trygg och speciell. När någon kommer ihåg vad du säger och värdesätter dina känslor betyder så mycket! Helt fantastiska är ni
Personalen är alltid så välkomnande och tillmötesgående. Om man exempelvis haft en tuff natt så ser de efter barnet lite extra. Hjälper till med lite stöttande ord och deras erfarenheter av en liknande situation. Personalen hjälper också till så att nya föräldrar och barn möts och snackar. Bara positiva minnen från öppna förskolan och BVC
Personalen är alltid tillmötesgående och villig att hjälpa och rådgöra. Vår ena flicka har allergier och har fått mycket hjälp och support med det. Man tas alltid på allvar och får mycket ett proffsigt och genuint bemötande.
Personalen är så snälla och hjälpsamma, Alltid får vi stöd och svar av dem.</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Personalen är varm och välkomnande, och man känner sig alltid sedd. Jag får mycket tips från dem och andra föräldrar.
Personalen har gett mig extra stöd genom att ge information om förskolan. Min dotter ska börja där, och det har varit lite jobbigt både för mig och för henne. Deras stöd har hjälpt oss att känna oss tryggare i övergången.
Personalen här har hjälpt mig mycket med olika saker liksom fixa ansökan till förskolan
Personalen har många gånger varit ett bollplank till mig och många gånger har dem varit ett lyssnande öra för vad som pågår i och omkring mitt/familjens liv.
Personalen har varit ett fantastiskt stöd till oss föräldrar.
Personalen hjälper mig att hänvisa där jag behöver hjälp och visa väga hur jag kan få hjälp om det är något som inte personalen kan hjälpa till så visar de ändå väg till hjälp.
Personalen hjälper och är delaktiga med barnen ser över barnen och har koll på alla namn välkomnar får hjälp vid toa besök med barnen om man är fast i amning ex mycket uppskattat
Personalen hjälpte mig att förstå barnets utveckling och hur jag kan stötta språket genom lek och sång.
Personalen på öppna förskolan var helt underbara. De hjälpte mig när jag hade det tufft. De stöttade och hänvisade till rätt instans för mina dåvarande bekymmer.
Personalen säger alltid välkommen och har man någon fråga är de behjälpliga. &lt;NAME&gt; är underbar!
Personalen som jobbar på solstrålen är alltid hjälpsamma och man undrar någonting så de svarar och förklarar till vi som vårdnadshavare. De bemöter oss med glädje och vi diskuterar olika ämnen med dem som gäller barn och deras utveckling.
Personligt stöd i livssituation
Pga änglaförälder så har vi fått mer stöd denna gång än förra och det är underbart
Positiv feedback. Beröm, pepp
Potträningstips, allmänn föräldrapepp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Praktisk hjälp vid matning eller lek
Prat miket personal oben forskola
Prata
Prata med kurator
Prata med kurator
Prata med kurator
Prata med socionom
Prata om jobbiga saker
prata om tankar och oro man haft och då får man bra stöd
Prata svenska med andra på oppna förskolan
Pratar med &lt;NAME&gt;
Pratar om livet / stöttning kring tankar och föräldraskap.
Pratat med familjen Pedagåg
Pratat med kurator
Pratat med socialrådgivaren om vårt äldre barn, samt kontinuerliga samtal med distriktsköterskan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Pratat mycket om en avundsjuk storebror och fått fint stöd om det samt mat introduktionen till bebis.
Pratat om all som handlar om min familjesituation, processen kring egen vårdnad och spelberoende. Vet nu mer om vad jag behöver göra och vart jag ska vända mig för att få hjälp med mitt beroende.
Pratat om ämnen som känns oroligt eller fundersam. Dom ger alltid lugna, sakliga och trygga svar!
Pratstund
Pratstund som utvecklades till att förmedla kontakt med kurator
Preventivmedel
Preventivmedel
Psykologhjälp under graviditet och första tiden som mamma. Kurator ringde upp och kollade läget med mig för att hon uppfattade att jag behövde det.
Psykologiskt stöd via bvc
Psykologkontakt
Psykologkontakt under graviditet.
Råd
Råd
Råd &amp; stöd kring föräldraskap och barns utveckling. Får alltid hjälp och tid fort vid behov. Tryggt när man får svar snabbt när man smsar eller skickar meddelande på 1177. Personal alltid tillgänglig och stöttande. Känner mig trygg med att öppna upp mig när jag behöver ventilera eller prata om något jag tänker på.
Råd kring föräldraskap</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Råd med amning
Råd och stöd ang nytt syskon
Råd och stöd via familjekurator
Råd och stödsamtal.
Råd och stötting i föräldraskapet.
Råd och stöttning i föräldraskapet
Råd och tips
Råd och tips
Råd och tips beroende på utmaningar vi som förälder ställs inför
Råd och tips i samtal med &lt;NAME&gt; på öppna förskolan.
Råd og tips
Råd og tips angående förskolan
Råd om blöjexksem och om ballanit från bvc-sköterskorna
Råd om föräldraskap.
Råd om mat Sov tider, att börja förskola</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Råd om mina frågor
Råd om samhället
Råd om skötsel av bebis
Råd om t.ex mediciner och samlevnad under graviditeten.
Råd vid specifika frågor om mitt barn; hantering av rädsla, konflikt på vanliga förskolan, svårigheter med toalettbesök mm.
Råd, olika teman tas upp,stöd
Råd, tips
Råd, värme och tips
Råd. Stöd o samtal
Rädd om förskolan
Rådfrågat om olika saker ibland•
Rådfrågning kring pedagogiska verktyg och olika typer av sjukdomar.
Rådfrågning vid behov.
Rådgivning
Rådgivning</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Rådgivning
Rådgivning
Rådgivning
Rådgivning
Rådgivning av kurator
Rådgivning från &lt;NAME&gt; och &lt;NAME&gt;.
Rådgivning kring amning/ersättning
Rådgivning kring barnuppfostran, sjukgymnastik
Rådgivning kring familjesituation.
Rådgivning och samtalsstöd
Rådgivning om smitta/risk
Rådgivning på telefon
Received a great support from a curator &lt;NAME&gt; and from my midwife &lt;NAME&gt; in all aspects regarding my pregnancy and life
Recently due to surgery appointment of mother we cancelled BCG vaccination. But appointment date surgery got cancelled and I immediately contacted BVC for vaccination and they booked immediately as originally booked time and we got vaccinated in same day
Reflekterande samtal gällande föräldrasituationen som bidragit till vidare perspektiv och bättre självkännedom i föräldraskapet. Hjälp av nysta ut röran av tankor och känslor som förälder. Inbjudan och anmälan till trygghetscirkeln.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3004623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Regular check during the pregnancy and good information about the health care and giving birth
Relationsbyggande
Relationsstöd
Relevant information since I don’t speak Swedish and I don’t know the system.
Remiss synen Psykolog
Remiss till barn-och ungdomsmedicinska mottagningen
Remiss till barnpsykolog
Remiss till fysio vid oro för huvudform
Remiss till logoped och psykolog bl a. Bra information.
Remiss till psykolog när jag var orolig för mitt barn
Remisshantering mot Eksjö. Där var &lt;NAME&gt; grym!
Ringde för rådgivning
Ringde in om utslag och fick ett extra besök
Ringde placeringsenheten för förskolan
Ringer till vårdcentralen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Så bra bemötande.
Så hjälpsamma, förstående och pratar gärna med en!
Så tacksam för fantastiska &lt;NAME&gt; som under min graviditet bokade extra besök för akupunktur och hinnsvepningar. &lt;NAME&gt; är underbar med sitt lugn och bekräftande. Känner mig alltid som en bättre förälder efter ett besök. &lt;NAME&gt; är alltid så glad och välkomnade. Känns alltid som en trygg och öppen miljö på öppna förskolan.
Så underbar plats, personal. Vi är nyinflyttade från Danmark och älskar verkligen stället
Saker som inte nödvändigtvis gäller vad jag sökt mig till familjecentralen för. Fanstastiskt stöd och hjälp
Samarbetet med förskolan
Samhällsrådgivning
Samman Kipling med kurator och familjecentral.
Samtal
Samtal
Samtal
Samtal
Samtal
Samtal
Samtal</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Samtal
Samtal
Samtal
Samtal
Samtal
Samtal
Samtal
Samtal
Samtal
Samtal
Samtal efter missfall
Samtal hos kurator.
Samtal Information om föräldraskap och hur jag ska hantera min 3 årings humör. Även lite i parrelationen
Samtal kring familjesituation
Samtal kring specifika utmaningar i föräldraskapet.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Samtal kurator
Samtal m en familjestödjare på Öppna förskolan
Samtal med &lt;NAME&gt;
Samtal med &lt;NAME&gt;
Samtal med &lt;NAME&gt;
Samtal med &lt;NAME&gt; och &lt;NAME&gt;. Information och bra tips i föräldraskapet.
Samtal med familjerådgivare. Och när jag är på öppna hjälper någon ofta en stund med ett av barnen.
Samtal med familjerådgivning.
Samtal med familjestödjare
Samtal med familjestödjare
Samtal med föräldrar rådgivare
Samtal med föräldrastöd
Samtal med kurator
Samtal med kurator
Samtal med kurator</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Samtal med kurator
Samtal med kurator
Samtal med kurator
Samtal med kurator
Samtal med Kurator
Samtal med kurator efter bebis ankomst och storasyskons reaktion på det.
Samtal med kurator föräldrahjälp i mammarollen
Samtal med kurator.
Samtal med kuratorn
Samtal med personal på öppna förskolan, samt bekräftelse. Likaså extra psykologiskt stöd under graviditeten.
Samtal med personalen på öppna förskola kring i Mitt barns utveckling
Samtal med separerad förälder kring gemensamt barn.
samtal med socionom
Samtal med socionom
Samtal med socionom.</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Samtal o kommer att varacmed på ABC
Samtal och många råd
Samtal och möte med &lt;NAME&gt; och &lt;NAME&gt; kring olika stöd genom åren som har stärkt mig i min föräldrarroll
Samtal och råd vid oro, tips på bra ställen för att läsa mer.
Samtal och rådgivning
Samtal och stöd
Samtal om att vara förälder.
samtal om att vara ny förälder
Samtal om ett av barnens ev speciella behov. Snabb tid hos MVC vid oro. Alltid fint stöd på öppna förskola.
Samtal om föräldraskap
Samtal på BVC ang verktyg för föräldraskap.
Samtal på öfs
Samtal så att jag kunde bolla sömn och även umgänge med min dotters pappa.
samtal socionom
samtal som fick mig att tro på mig själv som förälder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Samtal som lugnade mig i min graviditet. Jag fick lufta mina tankar och känslor och fick bra stöd i det.
Samtal stöd
Samtal, förståelse, hjälp med remiss, stöd, hjälp med utökad förskola vid föräldraledighet. Personalen är fantastisk och vi är så nöjda!
Samtal, individuellt och med partner. Även kurser
Samtal, men också information när det gäller sjukdom för barn
Samtal, stöd guidande
Samtala med personalen, när det kändes som värst i början. Bokade tid med de tillsammans med min partner.
Samtala och prata
Samtalshjälp
Samtalshjälp
Samtalshjälp, ventilera känslor
Samtalskontakt
Samtalskontakt
Samtalskontakt på familjecentralen ang föräldraskap
Samtalsstöd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Samtalsstöd
Samtalsstöd
Samtalsstöd
Samtalsstöd
Samtalsstöd
Samtalsstöd
Samtalsstöd
Samtalsstöd
Samtalsstöd
Samtalsstöd
Samtalsstöd av &lt;NAME&gt;
Samtalsstöd av &lt;NAME&gt; barnsjuksköterska.
Samtalsstöd av föräldrarådgivare.
Samtalsstöd efter en traumatisk förlossning.
Samtalsstöd från kuratorn.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Samtalsstöd i föräldrarollen tillsammans med min man
Samtalsstöd i föräldraskap
Samtalsstöd inför att bli förälder, fått tips och råd.
Samtalsstöd kring orolig inför förlossningen och mitt eget mående
Samtalsstöd kring rutiner för mitt barn
Samtalsstöd med kurator
Samtalsstöd med kurator efter barn nr 1.
Samtalsstöd när det var som jobbigast med sömnbrist.
Samtalsstöd vid behov
Samtalsstöd, även till partner
Samtalsstöd, ekonomiskt stöd, olika tips och råd över både barn, mig själv för att komma i rätt riktning. Otroligt fint Stöd för olika situationer.
Samtalsstöd, tips och råd.
Samtalsstöd. Prata av sig och få stöttning
Samtalsstöd. Så värdefullt!
Samtliga i personalen på familjecentralen är alltid så hjälpsamma, välkomnande och trevliga. Oavsett om det är barnmorskan som sätter sig och pratar med en mellan besöken eller om det är pedagogen på öppna förskolan som lånar ut en hand medan man hämtar något eller hämtar en kaffe när händerna är fulla.</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1">
            <a:normAutofit/>
          </a:bodyPr>
          <a:lstStyle/>
          <a:p>
            <a:pPr>
              <a:spcBef>
                <a:spcPts val="401"/>
              </a:spcBef>
            </a:pPr>
            <a:r>
              <a:rPr lang="sv-SE" sz="1200"/>
              <a:t>Särskilt stöd i samband med oro och dålig sömn.
Se mitt barn med tryggcirkel och babytid på Öppna förskolan
Service till kommunen plats till fördkolan
Shaqalaha familjecentralen oo ay ugu horeyso &lt;NAME&gt; waa dad aad u wanaagsan oo aan ka helay wax qabad wanaagsan oo Dacad ah oo mar walba u tagan soo dhaweynta dadka ma iloobi doona shaqada wanaagsan ee ay I qabteen
Skrev meddelande med frågor och fick snabbt svar och dom ringde upp
Sluss till &lt;NAME&gt;
Små saker i vardagen, prata ut och bra tips och idéer, andra verksamheter och saker att göra med barnen
Snabb smidig påtitt av barnsjuksköterska utan inbokat mottagningsbesök.
Snabbt uppfångad när jag mådde dåligt med en nyfödd.
Soc anmälan som hjälpte till och att lägga grunden för att hjälpa de äldre barnen bort från sin biologiska pappa
Soc samtal om bonusbarnens mamma.
Socialare med barn och tips på hur man kan tänka annorlunda i olika situationer med barn.
Socialt
Socialtjänsten med min partner, pyssla med min dotter
Socionom Samtal kring familjesituation och information om stöd att få</a:t>
            </a:r>
          </a:p>
        </p:txBody>
      </p:sp>
    </p:spTree>
  </p:cSld>
  <p:clrMapOvr>
    <a:masterClrMapping/>
  </p:clrMapOvr>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A7194AF5E170E409354544224B2CCE2" ma:contentTypeVersion="12" ma:contentTypeDescription="Skapa ett nytt dokument." ma:contentTypeScope="" ma:versionID="588cc7c4304ecabcb2829239df32775a">
  <xsd:schema xmlns:xsd="http://www.w3.org/2001/XMLSchema" xmlns:xs="http://www.w3.org/2001/XMLSchema" xmlns:p="http://schemas.microsoft.com/office/2006/metadata/properties" xmlns:ns2="97c4c201-fa17-49dd-9cc8-7201966f69fb" xmlns:ns3="293ca38d-8a01-4d17-99f3-6244240f344d" targetNamespace="http://schemas.microsoft.com/office/2006/metadata/properties" ma:root="true" ma:fieldsID="4602926e564633b99e9bc45aead49e57" ns2:_="" ns3:_="">
    <xsd:import namespace="97c4c201-fa17-49dd-9cc8-7201966f69fb"/>
    <xsd:import namespace="293ca38d-8a01-4d17-99f3-6244240f34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4c201-fa17-49dd-9cc8-7201966f6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3b54c204-4c6b-42e0-9ca7-399eb0cc1f6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3ca38d-8a01-4d17-99f3-6244240f344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8703df-1474-412c-ae6e-b57ccd7826f6}" ma:internalName="TaxCatchAll" ma:showField="CatchAllData" ma:web="293ca38d-8a01-4d17-99f3-6244240f3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7c4c201-fa17-49dd-9cc8-7201966f69fb">
      <Terms xmlns="http://schemas.microsoft.com/office/infopath/2007/PartnerControls"/>
    </lcf76f155ced4ddcb4097134ff3c332f>
    <TaxCatchAll xmlns="293ca38d-8a01-4d17-99f3-6244240f344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C3F41F-ED22-4972-A16E-42B8928ECA38}">
  <ds:schemaRefs>
    <ds:schemaRef ds:uri="293ca38d-8a01-4d17-99f3-6244240f344d"/>
    <ds:schemaRef ds:uri="97c4c201-fa17-49dd-9cc8-7201966f69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47366F-A05B-4F5B-B18C-5040CD71055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7c4c201-fa17-49dd-9cc8-7201966f69fb"/>
    <ds:schemaRef ds:uri="http://purl.org/dc/elements/1.1/"/>
    <ds:schemaRef ds:uri="http://schemas.microsoft.com/office/2006/metadata/properties"/>
    <ds:schemaRef ds:uri="293ca38d-8a01-4d17-99f3-6244240f344d"/>
    <ds:schemaRef ds:uri="http://www.w3.org/XML/1998/namespace"/>
    <ds:schemaRef ds:uri="http://purl.org/dc/dcmitype/"/>
  </ds:schemaRefs>
</ds:datastoreItem>
</file>

<file path=customXml/itemProps3.xml><?xml version="1.0" encoding="utf-8"?>
<ds:datastoreItem xmlns:ds="http://schemas.openxmlformats.org/officeDocument/2006/customXml" ds:itemID="{C4124ADA-0295-498A-9623-29C1FE57C1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0</TotalTime>
  <Words>52438</Words>
  <Application>Microsoft Office PowerPoint</Application>
  <PresentationFormat>A4 (210 x 297 mm)</PresentationFormat>
  <Paragraphs>1455</Paragraphs>
  <Slides>296</Slides>
  <Notes>47</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296</vt:i4>
      </vt:variant>
    </vt:vector>
  </HeadingPairs>
  <TitlesOfParts>
    <vt:vector size="306" baseType="lpstr">
      <vt:lpstr>Aptos</vt:lpstr>
      <vt:lpstr>Arial</vt:lpstr>
      <vt:lpstr>Arial Black</vt:lpstr>
      <vt:lpstr>Calibri</vt:lpstr>
      <vt:lpstr>Courier New</vt:lpstr>
      <vt:lpstr>Systemtypsnitt normalt</vt:lpstr>
      <vt:lpstr>Times New Roman</vt:lpstr>
      <vt:lpstr>Verdana</vt:lpstr>
      <vt:lpstr>Office-tema</vt:lpstr>
      <vt:lpstr>1_Office-tema</vt:lpstr>
      <vt:lpstr>Enkät på familjecentraler</vt:lpstr>
      <vt:lpstr>Besöksenkät - vuxna</vt:lpstr>
      <vt:lpstr>Bakgrund</vt:lpstr>
      <vt:lpstr>Genomförande</vt:lpstr>
      <vt:lpstr>Svar från följande familjecentraler ingår i den nationella sammanställningen:</vt:lpstr>
      <vt:lpstr>Svar från följande familjecentraler ingår i den nationella sammanställningen:</vt:lpstr>
      <vt:lpstr>Resultat</vt:lpstr>
      <vt:lpstr>Bakgrundsfrågor </vt:lpstr>
      <vt:lpstr>Bakgrundsfrågor </vt:lpstr>
      <vt:lpstr>Bakgrundsfrågor </vt:lpstr>
      <vt:lpstr>Bakgrundsfrågor </vt:lpstr>
      <vt:lpstr>Hur väl stämmer följande påståenden?</vt:lpstr>
      <vt:lpstr>Hur väl stämmer följande påståenden?</vt:lpstr>
      <vt:lpstr>Har du fått extra stöd av personalen på familjecentralen?</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Om ja, beskriv gärna vilken typ av hjälp och stöd du fick? </vt:lpstr>
      <vt:lpstr>Har du deltagit i föräldragrupp på familjecentralen det senaste året?</vt:lpstr>
      <vt:lpstr>Föräldragruppen gjorde att:</vt:lpstr>
      <vt:lpstr>Har du lärt känna nya människor på Familjecentralen?</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Vad kan vi göra bättre på familjecentralen? </vt:lpstr>
      <vt:lpstr>Besöksenkät - barn</vt:lpstr>
      <vt:lpstr>Bakgrund</vt:lpstr>
      <vt:lpstr>Genomförande</vt:lpstr>
      <vt:lpstr>Resultat besöksenkät barn</vt:lpstr>
      <vt:lpstr>Frågor i barnenkäten</vt:lpstr>
      <vt:lpstr>Samverkansenkät - styrgrupp</vt:lpstr>
      <vt:lpstr>Bakgrund</vt:lpstr>
      <vt:lpstr>Genomförande</vt:lpstr>
      <vt:lpstr>Svar från följande familjecentraler ingår i den nationella sammanställningen:</vt:lpstr>
      <vt:lpstr>Svar från följande familjecentraler ingår i den nationella sammanställningen:</vt:lpstr>
      <vt:lpstr>Resultat samverkansenkät - styrgrupp</vt:lpstr>
      <vt:lpstr>Bakgrundsfrågor </vt:lpstr>
      <vt:lpstr>Skatta ditt svar från 1–5 där 1 stämmer mycket dåligt och 5 mycket bra Besvara med utgångspunkt från familjecentralsverksamhetens bästa. I vår styr- och ledningsgrupp:  (Medelvärde)</vt:lpstr>
      <vt:lpstr>Samverkansenkät - medarbetare</vt:lpstr>
      <vt:lpstr>Bakgrund</vt:lpstr>
      <vt:lpstr>Genomförande</vt:lpstr>
      <vt:lpstr>Svar från följande familjecentraler ingår i den nationella sammanställningen:</vt:lpstr>
      <vt:lpstr>Svar från följande familjecentraler ingår i den nationella sammanställningen:</vt:lpstr>
      <vt:lpstr>Resultat samverkansenkät - medarbetare</vt:lpstr>
      <vt:lpstr>Bakgrundsfrågor </vt:lpstr>
      <vt:lpstr>Skatta ditt svar från 1–5 där 1 stammer mycket dåligt och 5 mycket bra Besvara med utgångspunkt från blivande föräldrar barn, föräldrar och andra viktiga vuxnas bästa.   (Medelvärde)</vt:lpstr>
      <vt:lpstr>Kvalitetsuppföljning</vt:lpstr>
      <vt:lpstr>Bakgrund</vt:lpstr>
      <vt:lpstr>Genomförande</vt:lpstr>
      <vt:lpstr>Svar från följande familjecentraler ingår i den nationella sammanställningen:</vt:lpstr>
      <vt:lpstr>Svar från följande familjecentraler ingår i den nationella sammanställningen:</vt:lpstr>
      <vt:lpstr>Resultat kvalitetsuppföljning</vt:lpstr>
      <vt:lpstr>Vilka verksamheter är samlokaliserade på er familjecentral?</vt:lpstr>
      <vt:lpstr>BMM</vt:lpstr>
      <vt:lpstr>BVC</vt:lpstr>
      <vt:lpstr>Öppen förskola</vt:lpstr>
      <vt:lpstr>Förebyggande socialtjänst</vt:lpstr>
      <vt:lpstr>Samordnare</vt:lpstr>
      <vt:lpstr>Tider</vt:lpstr>
      <vt:lpstr>Handledning</vt:lpstr>
      <vt:lpstr>Gemensamma möten</vt:lpstr>
      <vt:lpstr>Gemensamma föräldragrupper innan födsel</vt:lpstr>
      <vt:lpstr>Gemensamma föräldragrupper efter födsel</vt:lpstr>
      <vt:lpstr>Föräldraskapsstödsprogram</vt:lpstr>
      <vt:lpstr>Riktade grupper</vt:lpstr>
      <vt:lpstr>Besök</vt:lpstr>
      <vt:lpstr>Skrivelser</vt:lpstr>
      <vt:lpstr>Barnkonventionen</vt:lpstr>
      <vt:lpstr>Integration</vt:lpstr>
      <vt:lpstr>Språkutveckling</vt:lpstr>
      <vt:lpstr>Tillgänglighet</vt:lpstr>
      <vt:lpstr>Antal inskrivna barn på BVC</vt:lpstr>
      <vt:lpstr>Antal inskrivna gravida per heltid barnmorska</vt:lpstr>
      <vt:lpstr>Antal inskrivna barn per heltid BHV-sköterska </vt:lpstr>
      <vt:lpstr>Antal inskrivna barn på BVC per heltid ÖF-pedagog</vt:lpstr>
      <vt:lpstr>Antal besökare på öppna förskolan per månad</vt:lpstr>
      <vt:lpstr>Öppettider (antal timmar) på öppna förskolan per månad</vt:lpstr>
      <vt:lpstr>Öppettider (antal timmar) för de yngsta (0-1 år) på öppna förskolan per vecka</vt:lpstr>
      <vt:lpstr>Antal inskrivna barn på bvc per heltid förebyggande soc</vt:lpstr>
      <vt:lpstr>Antal besök/samtal i månaden per heltid förebyggande soc</vt:lpstr>
      <vt:lpstr>Har ni mottagningsbesök där flera av FC verksamheterna medverkar (ex BMM och förebyggande socialtjänst eller BVC och öppen förskola)? </vt:lpstr>
      <vt:lpstr>Erbjuder ni hembesök där flera av FC verksamheterna medverkar (ex BMM och förebyggande socialtjänst eller BVC och öppen förskola)?</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Larsson Martina</cp:lastModifiedBy>
  <cp:revision>2</cp:revision>
  <dcterms:created xsi:type="dcterms:W3CDTF">2023-11-13T16:53:19Z</dcterms:created>
  <dcterms:modified xsi:type="dcterms:W3CDTF">2026-05-04T07:36:15Z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0x0101008A7194AF5E170E409354544224B2CCE2</vt:lpwstr>
  </property>
  <property fmtid="{D5CDD505-2E9C-101B-9397-08002B2CF9AE}" pid="3" name="MediaServiceImageTags">
    <vt:lpwstr/>
  </property>
</Properties>
</file>